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0E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3810">
            <a:solidFill>
              <a:srgbClr val="2A3458">
                <a:alpha val="30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57200" y="365760"/>
            <a:ext cx="137160" cy="365760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15" name="Text 13"/>
          <p:cNvSpPr/>
          <p:nvPr/>
        </p:nvSpPr>
        <p:spPr>
          <a:xfrm>
            <a:off x="685800" y="3657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E6394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URGENT  ·  EXECUTIVE BRIEFING  ·  2026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7315200" y="365760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400" kern="0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 ·  ALL 7 CHAPTERS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57200" y="868680"/>
            <a:ext cx="112471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D4AF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AX</a:t>
            </a:r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 전환의 시간은 </a:t>
            </a:r>
            <a:pPr indent="0" marL="0">
              <a:buNone/>
            </a:pPr>
            <a:r>
              <a:rPr lang="en-US" sz="4400" b="1" i="1" dirty="0">
                <a:solidFill>
                  <a:srgbClr val="E63946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이미</a:t>
            </a:r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시작됐습니다</a:t>
            </a:r>
            <a:endParaRPr lang="en-US" sz="4400" dirty="0"/>
          </a:p>
        </p:txBody>
      </p:sp>
      <p:sp>
        <p:nvSpPr>
          <p:cNvPr id="18" name="Text 16"/>
          <p:cNvSpPr/>
          <p:nvPr/>
        </p:nvSpPr>
        <p:spPr>
          <a:xfrm>
            <a:off x="457200" y="1691640"/>
            <a:ext cx="11247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B8C0D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에이전트 시대에 대비한 임원진 필수 교육 프로그램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457200" y="2148840"/>
            <a:ext cx="11247120" cy="0"/>
          </a:xfrm>
          <a:prstGeom prst="line">
            <a:avLst/>
          </a:prstGeom>
          <a:noFill/>
          <a:ln w="9525">
            <a:solidFill>
              <a:srgbClr val="D4AF3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457200" y="2331720"/>
            <a:ext cx="3657600" cy="393192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21" name="Shape 19"/>
          <p:cNvSpPr/>
          <p:nvPr/>
        </p:nvSpPr>
        <p:spPr>
          <a:xfrm>
            <a:off x="457200" y="2331720"/>
            <a:ext cx="73152" cy="3931920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22" name="Text 20"/>
          <p:cNvSpPr/>
          <p:nvPr/>
        </p:nvSpPr>
        <p:spPr>
          <a:xfrm>
            <a:off x="731520" y="2496312"/>
            <a:ext cx="3200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500" kern="0" dirty="0">
                <a:solidFill>
                  <a:srgbClr val="E6394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731520" y="2788920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지금이 아니면 늦습니다</a:t>
            </a:r>
            <a:endParaRPr lang="en-US" sz="2200" dirty="0"/>
          </a:p>
        </p:txBody>
      </p:sp>
      <p:sp>
        <p:nvSpPr>
          <p:cNvPr id="24" name="Shape 22"/>
          <p:cNvSpPr/>
          <p:nvPr/>
        </p:nvSpPr>
        <p:spPr>
          <a:xfrm>
            <a:off x="731520" y="3337560"/>
            <a:ext cx="3108960" cy="777240"/>
          </a:xfrm>
          <a:prstGeom prst="rect">
            <a:avLst/>
          </a:prstGeom>
          <a:solidFill>
            <a:srgbClr val="1F2647"/>
          </a:solidFill>
          <a:ln/>
        </p:spPr>
      </p:sp>
      <p:sp>
        <p:nvSpPr>
          <p:cNvPr id="25" name="Shape 23"/>
          <p:cNvSpPr/>
          <p:nvPr/>
        </p:nvSpPr>
        <p:spPr>
          <a:xfrm>
            <a:off x="731520" y="3337560"/>
            <a:ext cx="54864" cy="777240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26" name="Text 24"/>
          <p:cNvSpPr/>
          <p:nvPr/>
        </p:nvSpPr>
        <p:spPr>
          <a:xfrm>
            <a:off x="868680" y="3337560"/>
            <a:ext cx="2971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b="1" dirty="0">
                <a:solidFill>
                  <a:srgbClr val="F0D7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DX는 "디지털화"   ⨠   AX는 "의사결정의 자동화"</a:t>
            </a:r>
            <a:endParaRPr lang="en-US" sz="1150" dirty="0"/>
          </a:p>
        </p:txBody>
      </p:sp>
      <p:sp>
        <p:nvSpPr>
          <p:cNvPr id="27" name="Shape 25"/>
          <p:cNvSpPr/>
          <p:nvPr/>
        </p:nvSpPr>
        <p:spPr>
          <a:xfrm>
            <a:off x="777240" y="4361688"/>
            <a:ext cx="91440" cy="91440"/>
          </a:xfrm>
          <a:prstGeom prst="ellipse">
            <a:avLst/>
          </a:prstGeom>
          <a:solidFill>
            <a:srgbClr val="E63946"/>
          </a:solidFill>
          <a:ln/>
        </p:spPr>
      </p:sp>
      <p:sp>
        <p:nvSpPr>
          <p:cNvPr id="28" name="Text 26"/>
          <p:cNvSpPr/>
          <p:nvPr/>
        </p:nvSpPr>
        <p:spPr>
          <a:xfrm>
            <a:off x="960120" y="4297680"/>
            <a:ext cx="3017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B8C0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글로벌 기업은 이미 AI 에이전트로 "24시간 일하는 디지털 인력" 운영 중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777240" y="4773168"/>
            <a:ext cx="91440" cy="91440"/>
          </a:xfrm>
          <a:prstGeom prst="ellipse">
            <a:avLst/>
          </a:prstGeom>
          <a:solidFill>
            <a:srgbClr val="E63946"/>
          </a:solidFill>
          <a:ln/>
        </p:spPr>
      </p:sp>
      <p:sp>
        <p:nvSpPr>
          <p:cNvPr id="30" name="Text 28"/>
          <p:cNvSpPr/>
          <p:nvPr/>
        </p:nvSpPr>
        <p:spPr>
          <a:xfrm>
            <a:off x="960120" y="4709160"/>
            <a:ext cx="3017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B8C0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ChatGPT 등장 후 "AX 격차"는 분기 단위로 벌어지는 중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777240" y="5184648"/>
            <a:ext cx="91440" cy="91440"/>
          </a:xfrm>
          <a:prstGeom prst="ellipse">
            <a:avLst/>
          </a:prstGeom>
          <a:solidFill>
            <a:srgbClr val="E63946"/>
          </a:solidFill>
          <a:ln/>
        </p:spPr>
      </p:sp>
      <p:sp>
        <p:nvSpPr>
          <p:cNvPr id="32" name="Text 30"/>
          <p:cNvSpPr/>
          <p:nvPr/>
        </p:nvSpPr>
        <p:spPr>
          <a:xfrm>
            <a:off x="960120" y="5120640"/>
            <a:ext cx="3017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B8C0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도입이 6개월 늦어질수록 따라잡기 비용은 기하급수적으로 증가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457200" y="5623560"/>
            <a:ext cx="3657600" cy="640080"/>
          </a:xfrm>
          <a:prstGeom prst="rect">
            <a:avLst/>
          </a:prstGeom>
          <a:solidFill>
            <a:srgbClr val="9B1B26"/>
          </a:solidFill>
          <a:ln/>
        </p:spPr>
      </p:sp>
      <p:sp>
        <p:nvSpPr>
          <p:cNvPr id="34" name="Text 32"/>
          <p:cNvSpPr/>
          <p:nvPr/>
        </p:nvSpPr>
        <p:spPr>
          <a:xfrm>
            <a:off x="685800" y="5623560"/>
            <a:ext cx="3291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"AI를 모르는 임원은 더 이상</a:t>
            </a:r>
            <a:endParaRPr lang="en-US" sz="1100" dirty="0"/>
          </a:p>
          <a:p>
            <a:pPr indent="0" marL="0">
              <a:buNone/>
            </a:pPr>
            <a:r>
              <a:rPr lang="en-US" sz="11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경영 의사결정자가 아닙니다."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4297680" y="2331720"/>
            <a:ext cx="7406640" cy="3931920"/>
          </a:xfrm>
          <a:prstGeom prst="rect">
            <a:avLst/>
          </a:prstGeom>
          <a:solidFill>
            <a:srgbClr val="1F2647"/>
          </a:solidFill>
          <a:ln/>
        </p:spPr>
      </p:sp>
      <p:sp>
        <p:nvSpPr>
          <p:cNvPr id="36" name="Text 34"/>
          <p:cNvSpPr/>
          <p:nvPr/>
        </p:nvSpPr>
        <p:spPr>
          <a:xfrm>
            <a:off x="4572000" y="25603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500" kern="0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CURRICULUM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4572000" y="2834640"/>
            <a:ext cx="6858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7개 장으로 구성된 임원 필수 학습 로드맵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4572000" y="3337560"/>
            <a:ext cx="960120" cy="237744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39" name="Shape 37"/>
          <p:cNvSpPr/>
          <p:nvPr/>
        </p:nvSpPr>
        <p:spPr>
          <a:xfrm>
            <a:off x="4572000" y="3337560"/>
            <a:ext cx="960120" cy="73152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40" name="Text 38"/>
          <p:cNvSpPr/>
          <p:nvPr/>
        </p:nvSpPr>
        <p:spPr>
          <a:xfrm>
            <a:off x="4617720" y="3502152"/>
            <a:ext cx="868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D4AF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3600" dirty="0"/>
          </a:p>
        </p:txBody>
      </p:sp>
      <p:sp>
        <p:nvSpPr>
          <p:cNvPr id="41" name="Text 39"/>
          <p:cNvSpPr/>
          <p:nvPr/>
        </p:nvSpPr>
        <p:spPr>
          <a:xfrm>
            <a:off x="4617720" y="4206240"/>
            <a:ext cx="868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기초</a:t>
            </a:r>
            <a:endParaRPr lang="en-US" sz="900" dirty="0"/>
          </a:p>
        </p:txBody>
      </p:sp>
      <p:sp>
        <p:nvSpPr>
          <p:cNvPr id="42" name="Shape 40"/>
          <p:cNvSpPr/>
          <p:nvPr/>
        </p:nvSpPr>
        <p:spPr>
          <a:xfrm>
            <a:off x="4846320" y="4480560"/>
            <a:ext cx="411480" cy="0"/>
          </a:xfrm>
          <a:prstGeom prst="line">
            <a:avLst/>
          </a:prstGeom>
          <a:noFill/>
          <a:ln w="6350">
            <a:solidFill>
              <a:srgbClr val="2A3458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4645152" y="4572000"/>
            <a:ext cx="81381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에이전트의 본질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4645152" y="5212080"/>
            <a:ext cx="8138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900" dirty="0">
                <a:solidFill>
                  <a:srgbClr val="8A9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정의·역사·RPA와의 차이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5577840" y="3337560"/>
            <a:ext cx="960120" cy="237744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46" name="Shape 44"/>
          <p:cNvSpPr/>
          <p:nvPr/>
        </p:nvSpPr>
        <p:spPr>
          <a:xfrm>
            <a:off x="5577840" y="3337560"/>
            <a:ext cx="960120" cy="73152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47" name="Text 45"/>
          <p:cNvSpPr/>
          <p:nvPr/>
        </p:nvSpPr>
        <p:spPr>
          <a:xfrm>
            <a:off x="5623560" y="3502152"/>
            <a:ext cx="868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D4AF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3600" dirty="0"/>
          </a:p>
        </p:txBody>
      </p:sp>
      <p:sp>
        <p:nvSpPr>
          <p:cNvPr id="48" name="Text 46"/>
          <p:cNvSpPr/>
          <p:nvPr/>
        </p:nvSpPr>
        <p:spPr>
          <a:xfrm>
            <a:off x="5623560" y="4206240"/>
            <a:ext cx="868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기초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5852160" y="4480560"/>
            <a:ext cx="411480" cy="0"/>
          </a:xfrm>
          <a:prstGeom prst="line">
            <a:avLst/>
          </a:prstGeom>
          <a:noFill/>
          <a:ln w="6350">
            <a:solidFill>
              <a:srgbClr val="2A3458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5650992" y="4572000"/>
            <a:ext cx="81381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생성 AI 알기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5650992" y="5212080"/>
            <a:ext cx="8138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900" dirty="0">
                <a:solidFill>
                  <a:srgbClr val="8A9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두뇌의 작동 원리</a:t>
            </a:r>
            <a:endParaRPr lang="en-US" sz="900" dirty="0"/>
          </a:p>
        </p:txBody>
      </p:sp>
      <p:sp>
        <p:nvSpPr>
          <p:cNvPr id="52" name="Shape 50"/>
          <p:cNvSpPr/>
          <p:nvPr/>
        </p:nvSpPr>
        <p:spPr>
          <a:xfrm>
            <a:off x="6583680" y="3337560"/>
            <a:ext cx="960120" cy="237744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53" name="Shape 51"/>
          <p:cNvSpPr/>
          <p:nvPr/>
        </p:nvSpPr>
        <p:spPr>
          <a:xfrm>
            <a:off x="6583680" y="3337560"/>
            <a:ext cx="960120" cy="73152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54" name="Text 52"/>
          <p:cNvSpPr/>
          <p:nvPr/>
        </p:nvSpPr>
        <p:spPr>
          <a:xfrm>
            <a:off x="6629400" y="3502152"/>
            <a:ext cx="868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D4AF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3600" dirty="0"/>
          </a:p>
        </p:txBody>
      </p:sp>
      <p:sp>
        <p:nvSpPr>
          <p:cNvPr id="55" name="Text 53"/>
          <p:cNvSpPr/>
          <p:nvPr/>
        </p:nvSpPr>
        <p:spPr>
          <a:xfrm>
            <a:off x="6629400" y="4206240"/>
            <a:ext cx="868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기초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6858000" y="4480560"/>
            <a:ext cx="411480" cy="0"/>
          </a:xfrm>
          <a:prstGeom prst="line">
            <a:avLst/>
          </a:prstGeom>
          <a:noFill/>
          <a:ln w="6350">
            <a:solidFill>
              <a:srgbClr val="2A3458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6656832" y="4572000"/>
            <a:ext cx="81381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구성 기술</a:t>
            </a:r>
            <a:endParaRPr lang="en-US" sz="1100" dirty="0"/>
          </a:p>
        </p:txBody>
      </p:sp>
      <p:sp>
        <p:nvSpPr>
          <p:cNvPr id="58" name="Text 56"/>
          <p:cNvSpPr/>
          <p:nvPr/>
        </p:nvSpPr>
        <p:spPr>
          <a:xfrm>
            <a:off x="6656832" y="5212080"/>
            <a:ext cx="8138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900" dirty="0">
                <a:solidFill>
                  <a:srgbClr val="8A9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LLM·DB·API·MCP 연계</a:t>
            </a:r>
            <a:endParaRPr lang="en-US" sz="900" dirty="0"/>
          </a:p>
        </p:txBody>
      </p:sp>
      <p:sp>
        <p:nvSpPr>
          <p:cNvPr id="59" name="Shape 57"/>
          <p:cNvSpPr/>
          <p:nvPr/>
        </p:nvSpPr>
        <p:spPr>
          <a:xfrm>
            <a:off x="7589520" y="3337560"/>
            <a:ext cx="960120" cy="237744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60" name="Shape 58"/>
          <p:cNvSpPr/>
          <p:nvPr/>
        </p:nvSpPr>
        <p:spPr>
          <a:xfrm>
            <a:off x="7589520" y="3337560"/>
            <a:ext cx="960120" cy="73152"/>
          </a:xfrm>
          <a:prstGeom prst="rect">
            <a:avLst/>
          </a:prstGeom>
          <a:solidFill>
            <a:srgbClr val="F0D77E"/>
          </a:solidFill>
          <a:ln/>
        </p:spPr>
      </p:sp>
      <p:sp>
        <p:nvSpPr>
          <p:cNvPr id="61" name="Text 59"/>
          <p:cNvSpPr/>
          <p:nvPr/>
        </p:nvSpPr>
        <p:spPr>
          <a:xfrm>
            <a:off x="7635240" y="3502152"/>
            <a:ext cx="868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0D77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3600" dirty="0"/>
          </a:p>
        </p:txBody>
      </p:sp>
      <p:sp>
        <p:nvSpPr>
          <p:cNvPr id="62" name="Text 60"/>
          <p:cNvSpPr/>
          <p:nvPr/>
        </p:nvSpPr>
        <p:spPr>
          <a:xfrm>
            <a:off x="7635240" y="4206240"/>
            <a:ext cx="868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F0D7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심화</a:t>
            </a:r>
            <a:endParaRPr lang="en-US" sz="900" dirty="0"/>
          </a:p>
        </p:txBody>
      </p:sp>
      <p:sp>
        <p:nvSpPr>
          <p:cNvPr id="63" name="Shape 61"/>
          <p:cNvSpPr/>
          <p:nvPr/>
        </p:nvSpPr>
        <p:spPr>
          <a:xfrm>
            <a:off x="7863840" y="4480560"/>
            <a:ext cx="411480" cy="0"/>
          </a:xfrm>
          <a:prstGeom prst="line">
            <a:avLst/>
          </a:prstGeom>
          <a:noFill/>
          <a:ln w="6350">
            <a:solidFill>
              <a:srgbClr val="2A3458"/>
            </a:solidFill>
            <a:prstDash val="solid"/>
          </a:ln>
        </p:spPr>
      </p:sp>
      <p:sp>
        <p:nvSpPr>
          <p:cNvPr id="64" name="Text 62"/>
          <p:cNvSpPr/>
          <p:nvPr/>
        </p:nvSpPr>
        <p:spPr>
          <a:xfrm>
            <a:off x="7662672" y="4572000"/>
            <a:ext cx="81381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사람에 가까워지는 이유</a:t>
            </a:r>
            <a:endParaRPr lang="en-US" sz="1100" dirty="0"/>
          </a:p>
        </p:txBody>
      </p:sp>
      <p:sp>
        <p:nvSpPr>
          <p:cNvPr id="65" name="Text 63"/>
          <p:cNvSpPr/>
          <p:nvPr/>
        </p:nvSpPr>
        <p:spPr>
          <a:xfrm>
            <a:off x="7662672" y="5212080"/>
            <a:ext cx="8138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900" dirty="0">
                <a:solidFill>
                  <a:srgbClr val="8A9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고도화를 이끄는 신기술</a:t>
            </a:r>
            <a:endParaRPr lang="en-US" sz="900" dirty="0"/>
          </a:p>
        </p:txBody>
      </p:sp>
      <p:sp>
        <p:nvSpPr>
          <p:cNvPr id="66" name="Shape 64"/>
          <p:cNvSpPr/>
          <p:nvPr/>
        </p:nvSpPr>
        <p:spPr>
          <a:xfrm>
            <a:off x="8595360" y="3337560"/>
            <a:ext cx="960120" cy="237744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67" name="Shape 65"/>
          <p:cNvSpPr/>
          <p:nvPr/>
        </p:nvSpPr>
        <p:spPr>
          <a:xfrm>
            <a:off x="8595360" y="3337560"/>
            <a:ext cx="960120" cy="73152"/>
          </a:xfrm>
          <a:prstGeom prst="rect">
            <a:avLst/>
          </a:prstGeom>
          <a:solidFill>
            <a:srgbClr val="F0D77E"/>
          </a:solidFill>
          <a:ln/>
        </p:spPr>
      </p:sp>
      <p:sp>
        <p:nvSpPr>
          <p:cNvPr id="68" name="Text 66"/>
          <p:cNvSpPr/>
          <p:nvPr/>
        </p:nvSpPr>
        <p:spPr>
          <a:xfrm>
            <a:off x="8641080" y="3502152"/>
            <a:ext cx="868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0D77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05</a:t>
            </a:r>
            <a:endParaRPr lang="en-US" sz="3600" dirty="0"/>
          </a:p>
        </p:txBody>
      </p:sp>
      <p:sp>
        <p:nvSpPr>
          <p:cNvPr id="69" name="Text 67"/>
          <p:cNvSpPr/>
          <p:nvPr/>
        </p:nvSpPr>
        <p:spPr>
          <a:xfrm>
            <a:off x="8641080" y="4206240"/>
            <a:ext cx="868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F0D7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심화</a:t>
            </a:r>
            <a:endParaRPr lang="en-US" sz="900" dirty="0"/>
          </a:p>
        </p:txBody>
      </p:sp>
      <p:sp>
        <p:nvSpPr>
          <p:cNvPr id="70" name="Shape 68"/>
          <p:cNvSpPr/>
          <p:nvPr/>
        </p:nvSpPr>
        <p:spPr>
          <a:xfrm>
            <a:off x="8869680" y="4480560"/>
            <a:ext cx="411480" cy="0"/>
          </a:xfrm>
          <a:prstGeom prst="line">
            <a:avLst/>
          </a:prstGeom>
          <a:noFill/>
          <a:ln w="6350">
            <a:solidFill>
              <a:srgbClr val="2A3458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8668512" y="4572000"/>
            <a:ext cx="81381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구체적 활용 사례</a:t>
            </a:r>
            <a:endParaRPr lang="en-US" sz="1100" dirty="0"/>
          </a:p>
        </p:txBody>
      </p:sp>
      <p:sp>
        <p:nvSpPr>
          <p:cNvPr id="72" name="Text 70"/>
          <p:cNvSpPr/>
          <p:nvPr/>
        </p:nvSpPr>
        <p:spPr>
          <a:xfrm>
            <a:off x="8668512" y="5212080"/>
            <a:ext cx="8138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900" dirty="0">
                <a:solidFill>
                  <a:srgbClr val="8A9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부서·산업별 도입 사례</a:t>
            </a:r>
            <a:endParaRPr lang="en-US" sz="900" dirty="0"/>
          </a:p>
        </p:txBody>
      </p:sp>
      <p:sp>
        <p:nvSpPr>
          <p:cNvPr id="73" name="Shape 71"/>
          <p:cNvSpPr/>
          <p:nvPr/>
        </p:nvSpPr>
        <p:spPr>
          <a:xfrm>
            <a:off x="9601200" y="3337560"/>
            <a:ext cx="960120" cy="237744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74" name="Shape 72"/>
          <p:cNvSpPr/>
          <p:nvPr/>
        </p:nvSpPr>
        <p:spPr>
          <a:xfrm>
            <a:off x="9601200" y="3337560"/>
            <a:ext cx="960120" cy="73152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75" name="Text 73"/>
          <p:cNvSpPr/>
          <p:nvPr/>
        </p:nvSpPr>
        <p:spPr>
          <a:xfrm>
            <a:off x="9646920" y="3502152"/>
            <a:ext cx="868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E63946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06</a:t>
            </a:r>
            <a:endParaRPr lang="en-US" sz="3600" dirty="0"/>
          </a:p>
        </p:txBody>
      </p:sp>
      <p:sp>
        <p:nvSpPr>
          <p:cNvPr id="76" name="Text 74"/>
          <p:cNvSpPr/>
          <p:nvPr/>
        </p:nvSpPr>
        <p:spPr>
          <a:xfrm>
            <a:off x="9646920" y="4206240"/>
            <a:ext cx="868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E6394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실행</a:t>
            </a:r>
            <a:endParaRPr lang="en-US" sz="900" dirty="0"/>
          </a:p>
        </p:txBody>
      </p:sp>
      <p:sp>
        <p:nvSpPr>
          <p:cNvPr id="77" name="Shape 75"/>
          <p:cNvSpPr/>
          <p:nvPr/>
        </p:nvSpPr>
        <p:spPr>
          <a:xfrm>
            <a:off x="9875520" y="4480560"/>
            <a:ext cx="411480" cy="0"/>
          </a:xfrm>
          <a:prstGeom prst="line">
            <a:avLst/>
          </a:prstGeom>
          <a:noFill/>
          <a:ln w="6350">
            <a:solidFill>
              <a:srgbClr val="2A3458"/>
            </a:solidFill>
            <a:prstDash val="solid"/>
          </a:ln>
        </p:spPr>
      </p:sp>
      <p:sp>
        <p:nvSpPr>
          <p:cNvPr id="78" name="Text 76"/>
          <p:cNvSpPr/>
          <p:nvPr/>
        </p:nvSpPr>
        <p:spPr>
          <a:xfrm>
            <a:off x="9674352" y="4572000"/>
            <a:ext cx="81381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도입 로드맵</a:t>
            </a:r>
            <a:endParaRPr lang="en-US" sz="1100" dirty="0"/>
          </a:p>
        </p:txBody>
      </p:sp>
      <p:sp>
        <p:nvSpPr>
          <p:cNvPr id="79" name="Text 77"/>
          <p:cNvSpPr/>
          <p:nvPr/>
        </p:nvSpPr>
        <p:spPr>
          <a:xfrm>
            <a:off x="9674352" y="5212080"/>
            <a:ext cx="8138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900" dirty="0">
                <a:solidFill>
                  <a:srgbClr val="8A9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우리 회사의 큰 그림</a:t>
            </a:r>
            <a:endParaRPr lang="en-US" sz="900" dirty="0"/>
          </a:p>
        </p:txBody>
      </p:sp>
      <p:sp>
        <p:nvSpPr>
          <p:cNvPr id="80" name="Shape 78"/>
          <p:cNvSpPr/>
          <p:nvPr/>
        </p:nvSpPr>
        <p:spPr>
          <a:xfrm>
            <a:off x="10607040" y="3337560"/>
            <a:ext cx="960120" cy="237744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81" name="Shape 79"/>
          <p:cNvSpPr/>
          <p:nvPr/>
        </p:nvSpPr>
        <p:spPr>
          <a:xfrm>
            <a:off x="10607040" y="3337560"/>
            <a:ext cx="960120" cy="73152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82" name="Text 80"/>
          <p:cNvSpPr/>
          <p:nvPr/>
        </p:nvSpPr>
        <p:spPr>
          <a:xfrm>
            <a:off x="10652760" y="3502152"/>
            <a:ext cx="868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E63946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07</a:t>
            </a:r>
            <a:endParaRPr lang="en-US" sz="3600" dirty="0"/>
          </a:p>
        </p:txBody>
      </p:sp>
      <p:sp>
        <p:nvSpPr>
          <p:cNvPr id="83" name="Text 81"/>
          <p:cNvSpPr/>
          <p:nvPr/>
        </p:nvSpPr>
        <p:spPr>
          <a:xfrm>
            <a:off x="10652760" y="4206240"/>
            <a:ext cx="868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E6394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실행</a:t>
            </a:r>
            <a:endParaRPr lang="en-US" sz="900" dirty="0"/>
          </a:p>
        </p:txBody>
      </p:sp>
      <p:sp>
        <p:nvSpPr>
          <p:cNvPr id="84" name="Shape 82"/>
          <p:cNvSpPr/>
          <p:nvPr/>
        </p:nvSpPr>
        <p:spPr>
          <a:xfrm>
            <a:off x="10881360" y="4480560"/>
            <a:ext cx="411480" cy="0"/>
          </a:xfrm>
          <a:prstGeom prst="line">
            <a:avLst/>
          </a:prstGeom>
          <a:noFill/>
          <a:ln w="6350">
            <a:solidFill>
              <a:srgbClr val="2A3458"/>
            </a:solidFill>
            <a:prstDash val="solid"/>
          </a:ln>
        </p:spPr>
      </p:sp>
      <p:sp>
        <p:nvSpPr>
          <p:cNvPr id="85" name="Text 83"/>
          <p:cNvSpPr/>
          <p:nvPr/>
        </p:nvSpPr>
        <p:spPr>
          <a:xfrm>
            <a:off x="10680192" y="4572000"/>
            <a:ext cx="81381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AI가 바꿀 미래의 일</a:t>
            </a:r>
            <a:endParaRPr lang="en-US" sz="1100" dirty="0"/>
          </a:p>
        </p:txBody>
      </p:sp>
      <p:sp>
        <p:nvSpPr>
          <p:cNvPr id="86" name="Text 84"/>
          <p:cNvSpPr/>
          <p:nvPr/>
        </p:nvSpPr>
        <p:spPr>
          <a:xfrm>
            <a:off x="10680192" y="5212080"/>
            <a:ext cx="8138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900" dirty="0">
                <a:solidFill>
                  <a:srgbClr val="8A9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조직·역할의 재설계</a:t>
            </a:r>
            <a:endParaRPr lang="en-US" sz="900" dirty="0"/>
          </a:p>
        </p:txBody>
      </p:sp>
      <p:sp>
        <p:nvSpPr>
          <p:cNvPr id="87" name="Shape 85"/>
          <p:cNvSpPr/>
          <p:nvPr/>
        </p:nvSpPr>
        <p:spPr>
          <a:xfrm>
            <a:off x="4572000" y="5897880"/>
            <a:ext cx="2971800" cy="36576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88" name="Text 86"/>
          <p:cNvSpPr/>
          <p:nvPr/>
        </p:nvSpPr>
        <p:spPr>
          <a:xfrm>
            <a:off x="4572000" y="5971032"/>
            <a:ext cx="2971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200" kern="0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— 인지하기</a:t>
            </a:r>
            <a:endParaRPr lang="en-US" sz="950" dirty="0"/>
          </a:p>
        </p:txBody>
      </p:sp>
      <p:sp>
        <p:nvSpPr>
          <p:cNvPr id="89" name="Shape 87"/>
          <p:cNvSpPr/>
          <p:nvPr/>
        </p:nvSpPr>
        <p:spPr>
          <a:xfrm>
            <a:off x="7589520" y="5897880"/>
            <a:ext cx="1965960" cy="36576"/>
          </a:xfrm>
          <a:prstGeom prst="rect">
            <a:avLst/>
          </a:prstGeom>
          <a:solidFill>
            <a:srgbClr val="F0D77E"/>
          </a:solidFill>
          <a:ln/>
        </p:spPr>
      </p:sp>
      <p:sp>
        <p:nvSpPr>
          <p:cNvPr id="90" name="Text 88"/>
          <p:cNvSpPr/>
          <p:nvPr/>
        </p:nvSpPr>
        <p:spPr>
          <a:xfrm>
            <a:off x="7589520" y="5971032"/>
            <a:ext cx="1965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200" kern="0" dirty="0">
                <a:solidFill>
                  <a:srgbClr val="F0D7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 — 이해하기</a:t>
            </a:r>
            <a:endParaRPr lang="en-US" sz="950" dirty="0"/>
          </a:p>
        </p:txBody>
      </p:sp>
      <p:sp>
        <p:nvSpPr>
          <p:cNvPr id="91" name="Shape 89"/>
          <p:cNvSpPr/>
          <p:nvPr/>
        </p:nvSpPr>
        <p:spPr>
          <a:xfrm>
            <a:off x="9601200" y="5897880"/>
            <a:ext cx="1965960" cy="36576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92" name="Text 90"/>
          <p:cNvSpPr/>
          <p:nvPr/>
        </p:nvSpPr>
        <p:spPr>
          <a:xfrm>
            <a:off x="9601200" y="5971032"/>
            <a:ext cx="1965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200" kern="0" dirty="0">
                <a:solidFill>
                  <a:srgbClr val="E6394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 — 행동하기</a:t>
            </a:r>
            <a:endParaRPr lang="en-US" sz="950" dirty="0"/>
          </a:p>
        </p:txBody>
      </p:sp>
      <p:sp>
        <p:nvSpPr>
          <p:cNvPr id="93" name="Shape 91"/>
          <p:cNvSpPr/>
          <p:nvPr/>
        </p:nvSpPr>
        <p:spPr>
          <a:xfrm>
            <a:off x="457200" y="6446520"/>
            <a:ext cx="11247120" cy="365760"/>
          </a:xfrm>
          <a:prstGeom prst="rect">
            <a:avLst/>
          </a:prstGeom>
          <a:solidFill>
            <a:srgbClr val="141A33"/>
          </a:solidFill>
          <a:ln/>
        </p:spPr>
      </p:sp>
      <p:sp>
        <p:nvSpPr>
          <p:cNvPr id="94" name="Shape 92"/>
          <p:cNvSpPr/>
          <p:nvPr/>
        </p:nvSpPr>
        <p:spPr>
          <a:xfrm>
            <a:off x="457200" y="6446520"/>
            <a:ext cx="73152" cy="365760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95" name="Text 93"/>
          <p:cNvSpPr/>
          <p:nvPr/>
        </p:nvSpPr>
        <p:spPr>
          <a:xfrm>
            <a:off x="685800" y="6446520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OPPORTUNITY</a:t>
            </a:r>
            <a:endParaRPr lang="en-US" sz="1000" dirty="0"/>
          </a:p>
        </p:txBody>
      </p:sp>
      <p:sp>
        <p:nvSpPr>
          <p:cNvPr id="96" name="Shape 94"/>
          <p:cNvSpPr/>
          <p:nvPr/>
        </p:nvSpPr>
        <p:spPr>
          <a:xfrm>
            <a:off x="2148840" y="6537960"/>
            <a:ext cx="0" cy="182880"/>
          </a:xfrm>
          <a:prstGeom prst="line">
            <a:avLst/>
          </a:prstGeom>
          <a:noFill/>
          <a:ln w="12700">
            <a:solidFill>
              <a:srgbClr val="2A3458"/>
            </a:solidFill>
            <a:prstDash val="solid"/>
          </a:ln>
        </p:spPr>
      </p:sp>
      <p:sp>
        <p:nvSpPr>
          <p:cNvPr id="97" name="Text 95"/>
          <p:cNvSpPr/>
          <p:nvPr/>
        </p:nvSpPr>
        <p:spPr>
          <a:xfrm>
            <a:off x="2331720" y="6446520"/>
            <a:ext cx="9326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0D7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지금 시작하는 기업</a:t>
            </a:r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이 5년 후 산업의 "디지털 노동"을 지배합니다  ·  </a:t>
            </a:r>
            <a:pPr indent="0" marL="0">
              <a:buNone/>
            </a:pPr>
            <a:r>
              <a:rPr lang="en-US" sz="1200" b="1" dirty="0">
                <a:solidFill>
                  <a:srgbClr val="D4AF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본 프로그램</a:t>
            </a:r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은 임원진이 </a:t>
            </a:r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전략을 직접 주도</a:t>
            </a:r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할 수 있도록 설계되었습니다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AX 전환 대비 임원 교육 프로그램</dc:title>
  <dc:subject>PptxGenJS Presentation</dc:subject>
  <dc:creator>AI 전략기획팀</dc:creator>
  <cp:lastModifiedBy>AI 전략기획팀</cp:lastModifiedBy>
  <cp:revision>1</cp:revision>
  <dcterms:created xsi:type="dcterms:W3CDTF">2026-04-27T01:37:26Z</dcterms:created>
  <dcterms:modified xsi:type="dcterms:W3CDTF">2026-04-27T01:37:26Z</dcterms:modified>
</cp:coreProperties>
</file>