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1463040"/>
            <a:ext cx="73152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Claude Code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640080" y="2331720"/>
            <a:ext cx="73152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CADCFC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하네스 엔지니어링</a:t>
            </a:r>
            <a:endParaRPr lang="en-US" sz="6000" dirty="0"/>
          </a:p>
        </p:txBody>
      </p:sp>
      <p:sp>
        <p:nvSpPr>
          <p:cNvPr id="4" name="Text 2"/>
          <p:cNvSpPr/>
          <p:nvPr/>
        </p:nvSpPr>
        <p:spPr>
          <a:xfrm>
            <a:off x="640080" y="3200400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교육 커리큘럼 제안서</a:t>
            </a:r>
            <a:endParaRPr lang="en-US" sz="3600" dirty="0"/>
          </a:p>
        </p:txBody>
      </p:sp>
      <p:sp>
        <p:nvSpPr>
          <p:cNvPr id="5" name="Shape 3"/>
          <p:cNvSpPr/>
          <p:nvPr/>
        </p:nvSpPr>
        <p:spPr>
          <a:xfrm>
            <a:off x="640080" y="1280160"/>
            <a:ext cx="137160" cy="137160"/>
          </a:xfrm>
          <a:prstGeom prst="rect">
            <a:avLst/>
          </a:prstGeom>
          <a:solidFill>
            <a:srgbClr val="F96167"/>
          </a:solidFill>
          <a:ln w="12700">
            <a:solidFill>
              <a:srgbClr val="F96167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0080" y="4206240"/>
            <a:ext cx="8686800" cy="914400"/>
          </a:xfrm>
          <a:prstGeom prst="rect">
            <a:avLst/>
          </a:prstGeom>
          <a:solidFill>
            <a:srgbClr val="FFFFFF">
              <a:alpha val="10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429768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기업 엔지니어를 위한 </a:t>
            </a:r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2일 16시간 집중 부트캠프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822960" y="47091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Python으로 코딩 에이전트를 직접 만들며 배우는 하네스 설계의 원리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40080" y="5943600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제안일: </a:t>
            </a:r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2026년 4월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대상: </a:t>
            </a:r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한국 기업 교육 담당자 / 엔지니어링 리더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5943600" y="45720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400" kern="0" dirty="0">
                <a:solidFill>
                  <a:srgbClr val="CADCFC"/>
                </a:solidFill>
              </a:rPr>
              <a:t>HARNESS ENGINEERING · 2 DAYS · HANDS-ON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07  ENVIRONMENT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실습 환경</a:t>
            </a:r>
            <a:endParaRPr lang="en-US" sz="3600" dirty="0"/>
          </a:p>
        </p:txBody>
      </p:sp>
      <p:sp>
        <p:nvSpPr>
          <p:cNvPr id="5" name="Shape 3"/>
          <p:cNvSpPr/>
          <p:nvPr/>
        </p:nvSpPr>
        <p:spPr>
          <a:xfrm>
            <a:off x="640080" y="1783080"/>
            <a:ext cx="5486400" cy="960120"/>
          </a:xfrm>
          <a:prstGeom prst="roundRect">
            <a:avLst>
              <a:gd name="adj" fmla="val 5714"/>
            </a:avLst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2029968"/>
            <a:ext cx="457200" cy="4572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508760" y="192024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언어 / 런타임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1508760" y="214884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Python 3.11+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1508760" y="2441448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uv 패키지 매니저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640080" y="2880360"/>
            <a:ext cx="5486400" cy="960120"/>
          </a:xfrm>
          <a:prstGeom prst="roundRect">
            <a:avLst>
              <a:gd name="adj" fmla="val 5714"/>
            </a:avLst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" y="3127248"/>
            <a:ext cx="457200" cy="45720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508760" y="301752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핵심 라이브러리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1508760" y="324612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anthropic · pydantic v2</a:t>
            </a:r>
            <a:endParaRPr lang="en-US" sz="1500" dirty="0"/>
          </a:p>
        </p:txBody>
      </p:sp>
      <p:sp>
        <p:nvSpPr>
          <p:cNvPr id="14" name="Text 10"/>
          <p:cNvSpPr/>
          <p:nvPr/>
        </p:nvSpPr>
        <p:spPr>
          <a:xfrm>
            <a:off x="1508760" y="3538728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rich · httpx</a:t>
            </a:r>
            <a:endParaRPr lang="en-US" sz="1000" dirty="0"/>
          </a:p>
        </p:txBody>
      </p:sp>
      <p:sp>
        <p:nvSpPr>
          <p:cNvPr id="15" name="Shape 11"/>
          <p:cNvSpPr/>
          <p:nvPr/>
        </p:nvSpPr>
        <p:spPr>
          <a:xfrm>
            <a:off x="640080" y="3977640"/>
            <a:ext cx="5486400" cy="960120"/>
          </a:xfrm>
          <a:prstGeom prst="roundRect">
            <a:avLst>
              <a:gd name="adj" fmla="val 5714"/>
            </a:avLst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" y="4224528"/>
            <a:ext cx="457200" cy="45720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508760" y="411480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모델 액세스</a:t>
            </a:r>
            <a:endParaRPr lang="en-US" sz="1000" dirty="0"/>
          </a:p>
        </p:txBody>
      </p:sp>
      <p:sp>
        <p:nvSpPr>
          <p:cNvPr id="18" name="Text 13"/>
          <p:cNvSpPr/>
          <p:nvPr/>
        </p:nvSpPr>
        <p:spPr>
          <a:xfrm>
            <a:off x="1508760" y="434340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Anthropic API</a:t>
            </a:r>
            <a:endParaRPr lang="en-US" sz="1500" dirty="0"/>
          </a:p>
        </p:txBody>
      </p:sp>
      <p:sp>
        <p:nvSpPr>
          <p:cNvPr id="19" name="Text 14"/>
          <p:cNvSpPr/>
          <p:nvPr/>
        </p:nvSpPr>
        <p:spPr>
          <a:xfrm>
            <a:off x="1508760" y="4636008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사내망: AWS Bedrock(ap-northeast-2) 또는 Vertex AI</a:t>
            </a:r>
            <a:endParaRPr lang="en-US" sz="1000" dirty="0"/>
          </a:p>
        </p:txBody>
      </p:sp>
      <p:sp>
        <p:nvSpPr>
          <p:cNvPr id="20" name="Shape 15"/>
          <p:cNvSpPr/>
          <p:nvPr/>
        </p:nvSpPr>
        <p:spPr>
          <a:xfrm>
            <a:off x="640080" y="5074920"/>
            <a:ext cx="5486400" cy="960120"/>
          </a:xfrm>
          <a:prstGeom prst="roundRect">
            <a:avLst>
              <a:gd name="adj" fmla="val 5714"/>
            </a:avLst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680" y="5321808"/>
            <a:ext cx="457200" cy="45720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1508760" y="521208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개발 환경</a:t>
            </a:r>
            <a:endParaRPr lang="en-US" sz="1000" dirty="0"/>
          </a:p>
        </p:txBody>
      </p:sp>
      <p:sp>
        <p:nvSpPr>
          <p:cNvPr id="23" name="Text 17"/>
          <p:cNvSpPr/>
          <p:nvPr/>
        </p:nvSpPr>
        <p:spPr>
          <a:xfrm>
            <a:off x="1508760" y="544068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 Code 사전구성</a:t>
            </a:r>
            <a:endParaRPr lang="en-US" sz="1500" dirty="0"/>
          </a:p>
        </p:txBody>
      </p:sp>
      <p:sp>
        <p:nvSpPr>
          <p:cNvPr id="24" name="Text 18"/>
          <p:cNvSpPr/>
          <p:nvPr/>
        </p:nvSpPr>
        <p:spPr>
          <a:xfrm>
            <a:off x="1508760" y="5733288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GitHub Codespaces 백업 환경 제공</a:t>
            </a:r>
            <a:endParaRPr lang="en-US" sz="1000" dirty="0"/>
          </a:p>
        </p:txBody>
      </p:sp>
      <p:sp>
        <p:nvSpPr>
          <p:cNvPr id="25" name="Shape 19"/>
          <p:cNvSpPr/>
          <p:nvPr/>
        </p:nvSpPr>
        <p:spPr>
          <a:xfrm>
            <a:off x="6400800" y="1783080"/>
            <a:ext cx="5166360" cy="4663440"/>
          </a:xfrm>
          <a:prstGeom prst="roundRect">
            <a:avLst>
              <a:gd name="adj" fmla="val 1569"/>
            </a:avLst>
          </a:prstGeom>
          <a:solidFill>
            <a:srgbClr val="1E2761"/>
          </a:solidFill>
          <a:ln/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6" name="Text 20"/>
          <p:cNvSpPr/>
          <p:nvPr/>
        </p:nvSpPr>
        <p:spPr>
          <a:xfrm>
            <a:off x="6675120" y="196596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KOREA-READY</a:t>
            </a:r>
            <a:endParaRPr lang="en-US" sz="1000" dirty="0"/>
          </a:p>
        </p:txBody>
      </p:sp>
      <p:sp>
        <p:nvSpPr>
          <p:cNvPr id="27" name="Text 21"/>
          <p:cNvSpPr/>
          <p:nvPr/>
        </p:nvSpPr>
        <p:spPr>
          <a:xfrm>
            <a:off x="6675120" y="228600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한국 기업 환경 대응</a:t>
            </a:r>
            <a:endParaRPr lang="en-US" sz="2200" dirty="0"/>
          </a:p>
        </p:txBody>
      </p:sp>
      <p:sp>
        <p:nvSpPr>
          <p:cNvPr id="28" name="Shape 22"/>
          <p:cNvSpPr/>
          <p:nvPr/>
        </p:nvSpPr>
        <p:spPr>
          <a:xfrm>
            <a:off x="6675120" y="2999232"/>
            <a:ext cx="73152" cy="45720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29" name="Text 23"/>
          <p:cNvSpPr/>
          <p:nvPr/>
        </p:nvSpPr>
        <p:spPr>
          <a:xfrm>
            <a:off x="6858000" y="2926080"/>
            <a:ext cx="4572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사내망 / 폐쇄망 대응</a:t>
            </a:r>
            <a:endParaRPr lang="en-US" sz="1300" dirty="0"/>
          </a:p>
        </p:txBody>
      </p:sp>
      <p:sp>
        <p:nvSpPr>
          <p:cNvPr id="30" name="Text 24"/>
          <p:cNvSpPr/>
          <p:nvPr/>
        </p:nvSpPr>
        <p:spPr>
          <a:xfrm>
            <a:off x="6858000" y="3218688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프록시 환경 SDK 설정, 사내 PyPI 미러링 가이드</a:t>
            </a:r>
            <a:endParaRPr lang="en-US" sz="1000" dirty="0"/>
          </a:p>
        </p:txBody>
      </p:sp>
      <p:sp>
        <p:nvSpPr>
          <p:cNvPr id="31" name="Shape 25"/>
          <p:cNvSpPr/>
          <p:nvPr/>
        </p:nvSpPr>
        <p:spPr>
          <a:xfrm>
            <a:off x="6675120" y="3685032"/>
            <a:ext cx="73152" cy="45720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32" name="Text 26"/>
          <p:cNvSpPr/>
          <p:nvPr/>
        </p:nvSpPr>
        <p:spPr>
          <a:xfrm>
            <a:off x="6858000" y="3611880"/>
            <a:ext cx="4572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AWS Bedrock 한국 리전</a:t>
            </a:r>
            <a:endParaRPr lang="en-US" sz="1300" dirty="0"/>
          </a:p>
        </p:txBody>
      </p:sp>
      <p:sp>
        <p:nvSpPr>
          <p:cNvPr id="33" name="Text 27"/>
          <p:cNvSpPr/>
          <p:nvPr/>
        </p:nvSpPr>
        <p:spPr>
          <a:xfrm>
            <a:off x="6858000" y="3904488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ap-northeast-2(Seoul) 리전 모델 ID 매핑·요금</a:t>
            </a:r>
            <a:endParaRPr lang="en-US" sz="1000" dirty="0"/>
          </a:p>
        </p:txBody>
      </p:sp>
      <p:sp>
        <p:nvSpPr>
          <p:cNvPr id="34" name="Shape 28"/>
          <p:cNvSpPr/>
          <p:nvPr/>
        </p:nvSpPr>
        <p:spPr>
          <a:xfrm>
            <a:off x="6675120" y="4370832"/>
            <a:ext cx="73152" cy="45720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35" name="Text 29"/>
          <p:cNvSpPr/>
          <p:nvPr/>
        </p:nvSpPr>
        <p:spPr>
          <a:xfrm>
            <a:off x="6858000" y="4297680"/>
            <a:ext cx="4572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HWP / HWPX 처리</a:t>
            </a:r>
            <a:endParaRPr lang="en-US" sz="1300" dirty="0"/>
          </a:p>
        </p:txBody>
      </p:sp>
      <p:sp>
        <p:nvSpPr>
          <p:cNvPr id="36" name="Text 30"/>
          <p:cNvSpPr/>
          <p:nvPr/>
        </p:nvSpPr>
        <p:spPr>
          <a:xfrm>
            <a:off x="6858000" y="4590288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TreeSoop의 HWP-MCP 연동 패턴 — 정부·공공기관 도입 사례</a:t>
            </a:r>
            <a:endParaRPr lang="en-US" sz="1000" dirty="0"/>
          </a:p>
        </p:txBody>
      </p:sp>
      <p:sp>
        <p:nvSpPr>
          <p:cNvPr id="37" name="Shape 31"/>
          <p:cNvSpPr/>
          <p:nvPr/>
        </p:nvSpPr>
        <p:spPr>
          <a:xfrm>
            <a:off x="6675120" y="5056632"/>
            <a:ext cx="73152" cy="45720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38" name="Text 32"/>
          <p:cNvSpPr/>
          <p:nvPr/>
        </p:nvSpPr>
        <p:spPr>
          <a:xfrm>
            <a:off x="6858000" y="4983480"/>
            <a:ext cx="4572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한국어 코드베이스</a:t>
            </a:r>
            <a:endParaRPr lang="en-US" sz="1300" dirty="0"/>
          </a:p>
        </p:txBody>
      </p:sp>
      <p:sp>
        <p:nvSpPr>
          <p:cNvPr id="39" name="Text 33"/>
          <p:cNvSpPr/>
          <p:nvPr/>
        </p:nvSpPr>
        <p:spPr>
          <a:xfrm>
            <a:off x="6858000" y="5276088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한국어 주석·식별자가 포함된 가상 e-커머스 백엔드 샘플 제공</a:t>
            </a:r>
            <a:endParaRPr lang="en-US" sz="1000" dirty="0"/>
          </a:p>
        </p:txBody>
      </p:sp>
      <p:sp>
        <p:nvSpPr>
          <p:cNvPr id="40" name="Shape 34"/>
          <p:cNvSpPr/>
          <p:nvPr/>
        </p:nvSpPr>
        <p:spPr>
          <a:xfrm>
            <a:off x="6675120" y="5742432"/>
            <a:ext cx="73152" cy="45720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41" name="Text 35"/>
          <p:cNvSpPr/>
          <p:nvPr/>
        </p:nvSpPr>
        <p:spPr>
          <a:xfrm>
            <a:off x="6858000" y="5669280"/>
            <a:ext cx="4572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한국어 프롬프트 최적화</a:t>
            </a:r>
            <a:endParaRPr lang="en-US" sz="1300" dirty="0"/>
          </a:p>
        </p:txBody>
      </p:sp>
      <p:sp>
        <p:nvSpPr>
          <p:cNvPr id="42" name="Text 36"/>
          <p:cNvSpPr/>
          <p:nvPr/>
        </p:nvSpPr>
        <p:spPr>
          <a:xfrm>
            <a:off x="6858000" y="5961888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토큰 효율과 어조 일관성을 동시에 잡는 패턴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08  KOREA CASES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한국 기업 도입 사례 &amp; 시사점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이미 한국 시장에서 검증된 사례들 — 교육 후 사내 도입 시 참조 가능한 실전 레퍼런스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640080" y="2194560"/>
            <a:ext cx="5394960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640080" y="2194560"/>
            <a:ext cx="91440" cy="1965960"/>
          </a:xfrm>
          <a:prstGeom prst="rect">
            <a:avLst/>
          </a:prstGeom>
          <a:solidFill>
            <a:srgbClr val="F96167"/>
          </a:solidFill>
          <a:ln/>
        </p:spPr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120" y="2468880"/>
            <a:ext cx="548640" cy="54864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645920" y="246888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당근 (중고차팀)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1645920" y="278892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신사업 / 운영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960120" y="315468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C2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에이전트로 커뮤니케이션 비용 절감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960120" y="3520440"/>
            <a:ext cx="4846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신사업팀에서 코딩 에이전트를 활용해 반복 응대 비용을 낮춘 사례. Claude Code Meetup Seoul에서 공개 발표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6263640" y="2194560"/>
            <a:ext cx="5394960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263640" y="2194560"/>
            <a:ext cx="91440" cy="1965960"/>
          </a:xfrm>
          <a:prstGeom prst="rect">
            <a:avLst/>
          </a:prstGeom>
          <a:solidFill>
            <a:srgbClr val="F96167"/>
          </a:solidFill>
          <a:ln/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2468880"/>
            <a:ext cx="548640" cy="548640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7269480" y="246888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TreeSoop (나무숲)</a:t>
            </a:r>
            <a:endParaRPr lang="en-US" sz="1600" dirty="0"/>
          </a:p>
        </p:txBody>
      </p:sp>
      <p:sp>
        <p:nvSpPr>
          <p:cNvPr id="17" name="Text 13"/>
          <p:cNvSpPr/>
          <p:nvPr/>
        </p:nvSpPr>
        <p:spPr>
          <a:xfrm>
            <a:off x="7269480" y="278892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오픈소스 / 공공</a:t>
            </a:r>
            <a:endParaRPr lang="en-US" sz="900" dirty="0"/>
          </a:p>
        </p:txBody>
      </p:sp>
      <p:sp>
        <p:nvSpPr>
          <p:cNvPr id="18" name="Text 14"/>
          <p:cNvSpPr/>
          <p:nvPr/>
        </p:nvSpPr>
        <p:spPr>
          <a:xfrm>
            <a:off x="6583680" y="315468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C2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HWP-MCP 오픈소스 공개</a:t>
            </a:r>
            <a:endParaRPr lang="en-US" sz="1300" dirty="0"/>
          </a:p>
        </p:txBody>
      </p:sp>
      <p:sp>
        <p:nvSpPr>
          <p:cNvPr id="19" name="Text 15"/>
          <p:cNvSpPr/>
          <p:nvPr/>
        </p:nvSpPr>
        <p:spPr>
          <a:xfrm>
            <a:off x="6583680" y="3520440"/>
            <a:ext cx="4846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한국 정부·공공기관·전통 기업의 표준 문서 포맷 HWP를 Claude Code에서 다루는 MCP 서버. MIT 라이선스</a:t>
            </a:r>
            <a:endParaRPr lang="en-US" sz="1000" dirty="0"/>
          </a:p>
        </p:txBody>
      </p:sp>
      <p:sp>
        <p:nvSpPr>
          <p:cNvPr id="20" name="Shape 16"/>
          <p:cNvSpPr/>
          <p:nvPr/>
        </p:nvSpPr>
        <p:spPr>
          <a:xfrm>
            <a:off x="640080" y="4343400"/>
            <a:ext cx="5394960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640080" y="4343400"/>
            <a:ext cx="91440" cy="1965960"/>
          </a:xfrm>
          <a:prstGeom prst="rect">
            <a:avLst/>
          </a:prstGeom>
          <a:solidFill>
            <a:srgbClr val="F96167"/>
          </a:solidFill>
          <a:ln/>
        </p:spPr>
      </p:sp>
      <p:pic>
        <p:nvPicPr>
          <p:cNvPr id="2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20" y="4617720"/>
            <a:ext cx="548640" cy="548640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1645920" y="461772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Sionic AI</a:t>
            </a:r>
            <a:endParaRPr lang="en-US" sz="1600" dirty="0"/>
          </a:p>
        </p:txBody>
      </p:sp>
      <p:sp>
        <p:nvSpPr>
          <p:cNvPr id="24" name="Text 19"/>
          <p:cNvSpPr/>
          <p:nvPr/>
        </p:nvSpPr>
        <p:spPr>
          <a:xfrm>
            <a:off x="1645920" y="493776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스타트업 / 도구</a:t>
            </a:r>
            <a:endParaRPr lang="en-US" sz="900" dirty="0"/>
          </a:p>
        </p:txBody>
      </p:sp>
      <p:sp>
        <p:nvSpPr>
          <p:cNvPr id="25" name="Text 20"/>
          <p:cNvSpPr/>
          <p:nvPr/>
        </p:nvSpPr>
        <p:spPr>
          <a:xfrm>
            <a:off x="960120" y="530352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C2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멀티 LLM 워크플로우</a:t>
            </a:r>
            <a:endParaRPr lang="en-US" sz="1300" dirty="0"/>
          </a:p>
        </p:txBody>
      </p:sp>
      <p:sp>
        <p:nvSpPr>
          <p:cNvPr id="26" name="Text 21"/>
          <p:cNvSpPr/>
          <p:nvPr/>
        </p:nvSpPr>
        <p:spPr>
          <a:xfrm>
            <a:off x="960120" y="5669280"/>
            <a:ext cx="4846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Code가 다른 Coding CLI를 활용하는 "예제 → 가설 → 구현 → 디버깅 → 재귀 개선" 루프 MCP 오픈소스</a:t>
            </a:r>
            <a:endParaRPr lang="en-US" sz="1000" dirty="0"/>
          </a:p>
        </p:txBody>
      </p:sp>
      <p:sp>
        <p:nvSpPr>
          <p:cNvPr id="27" name="Shape 22"/>
          <p:cNvSpPr/>
          <p:nvPr/>
        </p:nvSpPr>
        <p:spPr>
          <a:xfrm>
            <a:off x="6263640" y="4343400"/>
            <a:ext cx="5394960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8" name="Shape 23"/>
          <p:cNvSpPr/>
          <p:nvPr/>
        </p:nvSpPr>
        <p:spPr>
          <a:xfrm>
            <a:off x="6263640" y="4343400"/>
            <a:ext cx="91440" cy="1965960"/>
          </a:xfrm>
          <a:prstGeom prst="rect">
            <a:avLst/>
          </a:prstGeom>
          <a:solidFill>
            <a:srgbClr val="F96167"/>
          </a:solidFill>
          <a:ln/>
        </p:spPr>
      </p:sp>
      <p:pic>
        <p:nvPicPr>
          <p:cNvPr id="2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4617720"/>
            <a:ext cx="548640" cy="548640"/>
          </a:xfrm>
          <a:prstGeom prst="rect">
            <a:avLst/>
          </a:prstGeom>
        </p:spPr>
      </p:pic>
      <p:sp>
        <p:nvSpPr>
          <p:cNvPr id="30" name="Text 24"/>
          <p:cNvSpPr/>
          <p:nvPr/>
        </p:nvSpPr>
        <p:spPr>
          <a:xfrm>
            <a:off x="7269480" y="461772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MSAP.ai</a:t>
            </a:r>
            <a:endParaRPr lang="en-US" sz="1600" dirty="0"/>
          </a:p>
        </p:txBody>
      </p:sp>
      <p:sp>
        <p:nvSpPr>
          <p:cNvPr id="31" name="Text 25"/>
          <p:cNvSpPr/>
          <p:nvPr/>
        </p:nvSpPr>
        <p:spPr>
          <a:xfrm>
            <a:off x="7269480" y="493776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컨설팅 / 거버넌스</a:t>
            </a:r>
            <a:endParaRPr lang="en-US" sz="900" dirty="0"/>
          </a:p>
        </p:txBody>
      </p:sp>
      <p:sp>
        <p:nvSpPr>
          <p:cNvPr id="32" name="Text 26"/>
          <p:cNvSpPr/>
          <p:nvPr/>
        </p:nvSpPr>
        <p:spPr>
          <a:xfrm>
            <a:off x="6583680" y="530352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C2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엔터프라이즈 도입 백서 발간</a:t>
            </a:r>
            <a:endParaRPr lang="en-US" sz="1300" dirty="0"/>
          </a:p>
        </p:txBody>
      </p:sp>
      <p:sp>
        <p:nvSpPr>
          <p:cNvPr id="33" name="Text 27"/>
          <p:cNvSpPr/>
          <p:nvPr/>
        </p:nvSpPr>
        <p:spPr>
          <a:xfrm>
            <a:off x="6583680" y="5669280"/>
            <a:ext cx="4846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PoC부터 파일럿 확산까지 — RBAC·감사로그·정책기반 보안·CJK 토큰화 이슈를 다룬 한국형 도입 가이드</a:t>
            </a:r>
            <a:endParaRPr lang="en-US" sz="1000" dirty="0"/>
          </a:p>
        </p:txBody>
      </p:sp>
      <p:sp>
        <p:nvSpPr>
          <p:cNvPr id="34" name="Text 28"/>
          <p:cNvSpPr/>
          <p:nvPr/>
        </p:nvSpPr>
        <p:spPr>
          <a:xfrm>
            <a:off x="640080" y="6537960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출처: Claude Code Meetup Seoul, TreeSoop 블로그, MSAP.ai 백서 (2026.04 기준)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09  DELIVERABLES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수강생이 가져가는 것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16시간 후, 각 수강생은 자신의 회사에 즉시 적용 가능한 코드 자산을 들고 돌아갑니다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640080" y="2194560"/>
            <a:ext cx="5029200" cy="4206240"/>
          </a:xfrm>
          <a:prstGeom prst="roundRect">
            <a:avLst>
              <a:gd name="adj" fmla="val 1739"/>
            </a:avLst>
          </a:prstGeom>
          <a:solidFill>
            <a:srgbClr val="1E2761"/>
          </a:solidFill>
          <a:ln/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24688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 ASSET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914400" y="2834640"/>
            <a:ext cx="44805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~2,000</a:t>
            </a:r>
            <a:endParaRPr lang="en-US" sz="7200" dirty="0"/>
          </a:p>
        </p:txBody>
      </p:sp>
      <p:sp>
        <p:nvSpPr>
          <p:cNvPr id="9" name="Text 7"/>
          <p:cNvSpPr/>
          <p:nvPr/>
        </p:nvSpPr>
        <p:spPr>
          <a:xfrm>
            <a:off x="914400" y="397764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LINES OF PYTHON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914400" y="4434840"/>
            <a:ext cx="914400" cy="0"/>
          </a:xfrm>
          <a:prstGeom prst="line">
            <a:avLst/>
          </a:prstGeom>
          <a:noFill/>
          <a:ln w="25400">
            <a:solidFill>
              <a:srgbClr val="F96167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14400" y="457200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자체 코딩 에이전트 v1.0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914400" y="5029200"/>
            <a:ext cx="41148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CLAUDE.md · 프롬프트 artifact · pyproject.toml까지 포함된 완성형 프로젝트 — 사내 GitLab에 즉시 푸시 가능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5943600" y="219456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Take-home Assets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943600" y="2651760"/>
            <a:ext cx="548640" cy="548640"/>
          </a:xfrm>
          <a:prstGeom prst="ellipse">
            <a:avLst/>
          </a:prstGeom>
          <a:solidFill>
            <a:srgbClr val="CADCFC"/>
          </a:solidFill>
          <a:ln/>
        </p:spPr>
      </p:sp>
      <p:pic>
        <p:nvPicPr>
          <p:cNvPr id="1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0760" y="2788920"/>
            <a:ext cx="274320" cy="274320"/>
          </a:xfrm>
          <a:prstGeom prst="rect">
            <a:avLst/>
          </a:prstGeom>
        </p:spPr>
      </p:pic>
      <p:sp>
        <p:nvSpPr>
          <p:cNvPr id="16" name="Text 13"/>
          <p:cNvSpPr/>
          <p:nvPr/>
        </p:nvSpPr>
        <p:spPr>
          <a:xfrm>
            <a:off x="6629400" y="2651760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코딩 에이전트 v1.0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6629400" y="297180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약 2,000줄 규모의 Python 프로젝트, MIT 라이선스로 사내 적용 가능</a:t>
            </a:r>
            <a:endParaRPr lang="en-US" sz="1000" dirty="0"/>
          </a:p>
        </p:txBody>
      </p:sp>
      <p:sp>
        <p:nvSpPr>
          <p:cNvPr id="18" name="Shape 15"/>
          <p:cNvSpPr/>
          <p:nvPr/>
        </p:nvSpPr>
        <p:spPr>
          <a:xfrm>
            <a:off x="5943600" y="3429000"/>
            <a:ext cx="548640" cy="548640"/>
          </a:xfrm>
          <a:prstGeom prst="ellipse">
            <a:avLst/>
          </a:prstGeom>
          <a:solidFill>
            <a:srgbClr val="CADCFC"/>
          </a:solidFill>
          <a:ln/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760" y="3566160"/>
            <a:ext cx="274320" cy="274320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6629400" y="3429000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8개 도구의 Pydantic 스키마 라이브러리</a:t>
            </a:r>
            <a:endParaRPr lang="en-US" sz="1300" dirty="0"/>
          </a:p>
        </p:txBody>
      </p:sp>
      <p:sp>
        <p:nvSpPr>
          <p:cNvPr id="21" name="Text 17"/>
          <p:cNvSpPr/>
          <p:nvPr/>
        </p:nvSpPr>
        <p:spPr>
          <a:xfrm>
            <a:off x="6629400" y="374904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 · Write · Edit · Glob · Grep · Bash · TodoWrite · MCP 통합</a:t>
            </a:r>
            <a:endParaRPr lang="en-US" sz="1000" dirty="0"/>
          </a:p>
        </p:txBody>
      </p:sp>
      <p:sp>
        <p:nvSpPr>
          <p:cNvPr id="22" name="Shape 18"/>
          <p:cNvSpPr/>
          <p:nvPr/>
        </p:nvSpPr>
        <p:spPr>
          <a:xfrm>
            <a:off x="5943600" y="4206240"/>
            <a:ext cx="548640" cy="548640"/>
          </a:xfrm>
          <a:prstGeom prst="ellipse">
            <a:avLst/>
          </a:prstGeom>
          <a:solidFill>
            <a:srgbClr val="CADCFC"/>
          </a:solidFill>
          <a:ln/>
        </p:spPr>
      </p:sp>
      <p:pic>
        <p:nvPicPr>
          <p:cNvPr id="23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0760" y="4343400"/>
            <a:ext cx="274320" cy="274320"/>
          </a:xfrm>
          <a:prstGeom prst="rect">
            <a:avLst/>
          </a:prstGeom>
        </p:spPr>
      </p:pic>
      <p:sp>
        <p:nvSpPr>
          <p:cNvPr id="24" name="Text 19"/>
          <p:cNvSpPr/>
          <p:nvPr/>
        </p:nvSpPr>
        <p:spPr>
          <a:xfrm>
            <a:off x="6629400" y="4206240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3-tier 권한 시스템 구현체</a:t>
            </a:r>
            <a:endParaRPr lang="en-US" sz="1300" dirty="0"/>
          </a:p>
        </p:txBody>
      </p:sp>
      <p:sp>
        <p:nvSpPr>
          <p:cNvPr id="25" name="Text 20"/>
          <p:cNvSpPr/>
          <p:nvPr/>
        </p:nvSpPr>
        <p:spPr>
          <a:xfrm>
            <a:off x="6629400" y="452628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자동허용 / 사용자확인 / 명시적승인+로깅의 즉시 사용 가능한 코드</a:t>
            </a:r>
            <a:endParaRPr lang="en-US" sz="1000" dirty="0"/>
          </a:p>
        </p:txBody>
      </p:sp>
      <p:sp>
        <p:nvSpPr>
          <p:cNvPr id="26" name="Shape 21"/>
          <p:cNvSpPr/>
          <p:nvPr/>
        </p:nvSpPr>
        <p:spPr>
          <a:xfrm>
            <a:off x="5943600" y="4983480"/>
            <a:ext cx="548640" cy="548640"/>
          </a:xfrm>
          <a:prstGeom prst="ellipse">
            <a:avLst/>
          </a:prstGeom>
          <a:solidFill>
            <a:srgbClr val="CADCFC"/>
          </a:solidFill>
          <a:ln/>
        </p:spPr>
      </p:sp>
      <p:pic>
        <p:nvPicPr>
          <p:cNvPr id="27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0760" y="5120640"/>
            <a:ext cx="274320" cy="274320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6629400" y="4983480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토큰·비용·트레이스 가시화 모듈</a:t>
            </a:r>
            <a:endParaRPr lang="en-US" sz="1300" dirty="0"/>
          </a:p>
        </p:txBody>
      </p:sp>
      <p:sp>
        <p:nvSpPr>
          <p:cNvPr id="29" name="Text 23"/>
          <p:cNvSpPr/>
          <p:nvPr/>
        </p:nvSpPr>
        <p:spPr>
          <a:xfrm>
            <a:off x="6629400" y="530352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rich 기반 실시간 trace + JSONL 로그 + 비용 산정 대시보드 템플릿</a:t>
            </a:r>
            <a:endParaRPr lang="en-US" sz="1000" dirty="0"/>
          </a:p>
        </p:txBody>
      </p:sp>
      <p:sp>
        <p:nvSpPr>
          <p:cNvPr id="30" name="Shape 24"/>
          <p:cNvSpPr/>
          <p:nvPr/>
        </p:nvSpPr>
        <p:spPr>
          <a:xfrm>
            <a:off x="5943600" y="5760720"/>
            <a:ext cx="548640" cy="548640"/>
          </a:xfrm>
          <a:prstGeom prst="ellipse">
            <a:avLst/>
          </a:prstGeom>
          <a:solidFill>
            <a:srgbClr val="CADCFC"/>
          </a:solidFill>
          <a:ln/>
        </p:spPr>
      </p:sp>
      <p:pic>
        <p:nvPicPr>
          <p:cNvPr id="3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0760" y="5897880"/>
            <a:ext cx="274320" cy="274320"/>
          </a:xfrm>
          <a:prstGeom prst="rect">
            <a:avLst/>
          </a:prstGeom>
        </p:spPr>
      </p:pic>
      <p:sp>
        <p:nvSpPr>
          <p:cNvPr id="32" name="Text 25"/>
          <p:cNvSpPr/>
          <p:nvPr/>
        </p:nvSpPr>
        <p:spPr>
          <a:xfrm>
            <a:off x="6629400" y="5760720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사내 적용 체크리스트 &amp; 설정 템플릿</a:t>
            </a:r>
            <a:endParaRPr lang="en-US" sz="1300" dirty="0"/>
          </a:p>
        </p:txBody>
      </p:sp>
      <p:sp>
        <p:nvSpPr>
          <p:cNvPr id="33" name="Text 26"/>
          <p:cNvSpPr/>
          <p:nvPr/>
        </p:nvSpPr>
        <p:spPr>
          <a:xfrm>
            <a:off x="6629400" y="60807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프록시 설정, AWS Bedrock 연동, PIPA 감사로그 등 한국 환경 가이드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  PRICING GUIDE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강사료·교육비 산정 가이드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2026년 한국 기업 교육 시장 시세 기반 산정 — IT/디지털 트랜스포메이션 분야 기준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40080" y="2103120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C2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강사 등급별 시간당 시세 (IT/DX 분야)</a:t>
            </a:r>
            <a:endParaRPr lang="en-US" sz="1400" dirty="0"/>
          </a:p>
        </p:txBody>
      </p:sp>
      <p:graphicFrame>
        <p:nvGraphicFramePr>
          <p:cNvPr id="1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40080" y="2514600"/>
          <a:ext cx="6400800" cy="914400"/>
        </p:xfrm>
        <a:graphic>
          <a:graphicData uri="http://schemas.openxmlformats.org/drawingml/2006/table">
            <a:tbl>
              <a:tblPr/>
              <a:tblGrid>
                <a:gridCol w="1097280"/>
                <a:gridCol w="1554480"/>
                <a:gridCol w="1828800"/>
                <a:gridCol w="1920240"/>
              </a:tblGrid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등급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경력 기준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시간당 시세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16시간 환산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신입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1~3년차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20만 ~ 40만원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320만 ~ 640만원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중급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4~7년차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40만 ~ 80만원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640만 ~ 1,280만원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고급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6167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8년 이상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80만 ~ 150만원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9616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1,280만 ~ 2,400만원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특급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유명 강사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150만원~ (협의)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2,400만원~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Shape 5"/>
          <p:cNvSpPr/>
          <p:nvPr/>
        </p:nvSpPr>
        <p:spPr>
          <a:xfrm>
            <a:off x="640080" y="5029200"/>
            <a:ext cx="6400800" cy="1463040"/>
          </a:xfrm>
          <a:prstGeom prst="rect">
            <a:avLst/>
          </a:prstGeom>
          <a:solidFill>
            <a:srgbClr val="F8F9FC"/>
          </a:solidFill>
          <a:ln/>
        </p:spPr>
      </p:sp>
      <p:sp>
        <p:nvSpPr>
          <p:cNvPr id="9" name="Text 6"/>
          <p:cNvSpPr/>
          <p:nvPr/>
        </p:nvSpPr>
        <p:spPr>
          <a:xfrm>
            <a:off x="777240" y="5120640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 강사료 외 고려 비용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777240" y="5440680"/>
            <a:ext cx="5943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b="1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교재·자료 제작비</a:t>
            </a:r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(50~150만원, 일회성)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b="1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실습 환경 비용</a:t>
            </a:r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(Anthropic API 키 인당 약 5만원, GitHub Codespaces 별도)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b="1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장소·다과·식사</a:t>
            </a:r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(사내 진행 시 절감 가능, 외부 호텔 약 일 100만원~)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b="1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강사 교통·숙박비</a:t>
            </a:r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(지방 출장 시 별도, KTX/숙박 실비)</a:t>
            </a:r>
            <a:endParaRPr lang="en-US" sz="1050" dirty="0"/>
          </a:p>
        </p:txBody>
      </p:sp>
      <p:sp>
        <p:nvSpPr>
          <p:cNvPr id="11" name="Shape 8"/>
          <p:cNvSpPr/>
          <p:nvPr/>
        </p:nvSpPr>
        <p:spPr>
          <a:xfrm>
            <a:off x="7315200" y="2103120"/>
            <a:ext cx="4251960" cy="4389120"/>
          </a:xfrm>
          <a:prstGeom prst="roundRect">
            <a:avLst>
              <a:gd name="adj" fmla="val 1720"/>
            </a:avLst>
          </a:prstGeom>
          <a:solidFill>
            <a:srgbClr val="1E2761"/>
          </a:solidFill>
          <a:ln/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7589520" y="233172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RECOMMENDED PACKAGE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7589520" y="2697480"/>
            <a:ext cx="3840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권장 패키지 (16명 기준)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7589520" y="333756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강사료 (고급, 16h × 100만원)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10515600" y="333756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1,600만원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7589520" y="370332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교재·실습환경 제작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10515600" y="370332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150만원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7589520" y="406908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 사용료 (인당 5만원 × 16)</a:t>
            </a:r>
            <a:endParaRPr lang="en-US" sz="1100" dirty="0"/>
          </a:p>
        </p:txBody>
      </p:sp>
      <p:sp>
        <p:nvSpPr>
          <p:cNvPr id="19" name="Text 16"/>
          <p:cNvSpPr/>
          <p:nvPr/>
        </p:nvSpPr>
        <p:spPr>
          <a:xfrm>
            <a:off x="10515600" y="406908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80만원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7589520" y="443484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교통·기타 (실비)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10515600" y="443484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100만원</a:t>
            </a:r>
            <a:endParaRPr lang="en-US" sz="1100" dirty="0"/>
          </a:p>
        </p:txBody>
      </p:sp>
      <p:sp>
        <p:nvSpPr>
          <p:cNvPr id="22" name="Shape 19"/>
          <p:cNvSpPr/>
          <p:nvPr/>
        </p:nvSpPr>
        <p:spPr>
          <a:xfrm>
            <a:off x="7589520" y="4846320"/>
            <a:ext cx="3840480" cy="0"/>
          </a:xfrm>
          <a:prstGeom prst="line">
            <a:avLst/>
          </a:prstGeom>
          <a:noFill/>
          <a:ln w="19050">
            <a:solidFill>
              <a:srgbClr val="F96167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7589520" y="4983480"/>
            <a:ext cx="1828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총 합계 (참고)</a:t>
            </a:r>
            <a:endParaRPr lang="en-US" sz="1200" dirty="0"/>
          </a:p>
        </p:txBody>
      </p:sp>
      <p:sp>
        <p:nvSpPr>
          <p:cNvPr id="24" name="Text 21"/>
          <p:cNvSpPr/>
          <p:nvPr/>
        </p:nvSpPr>
        <p:spPr>
          <a:xfrm>
            <a:off x="7589520" y="5349240"/>
            <a:ext cx="3840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약 1,930만원</a:t>
            </a:r>
            <a:endParaRPr lang="en-US" sz="2800" dirty="0"/>
          </a:p>
        </p:txBody>
      </p:sp>
      <p:sp>
        <p:nvSpPr>
          <p:cNvPr id="25" name="Text 22"/>
          <p:cNvSpPr/>
          <p:nvPr/>
        </p:nvSpPr>
        <p:spPr>
          <a:xfrm>
            <a:off x="7589520" y="5897880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인당 환산 약 121만원 / 시간당 약 7.5만원</a:t>
            </a:r>
            <a:endParaRPr lang="en-US" sz="900" dirty="0"/>
          </a:p>
        </p:txBody>
      </p:sp>
      <p:sp>
        <p:nvSpPr>
          <p:cNvPr id="26" name="Text 23"/>
          <p:cNvSpPr/>
          <p:nvPr/>
        </p:nvSpPr>
        <p:spPr>
          <a:xfrm>
            <a:off x="7589520" y="6172200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9616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※ 부가세 별도, 협의 가능</a:t>
            </a:r>
            <a:endParaRPr lang="en-US" sz="900" dirty="0"/>
          </a:p>
        </p:txBody>
      </p:sp>
      <p:sp>
        <p:nvSpPr>
          <p:cNvPr id="27" name="Text 24"/>
          <p:cNvSpPr/>
          <p:nvPr/>
        </p:nvSpPr>
        <p:spPr>
          <a:xfrm>
            <a:off x="640080" y="6583680"/>
            <a:ext cx="10972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출처: 모카클래스 "강사료 가이드 2026" — IT/디지털 트랜스포메이션 분야 시세 기준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 OPERATIONS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운영 옵션 &amp; 추가 제안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기업 환경에 맞춘 유연한 운영 방식 — 사후 정착률을 높이는 옵션 패키지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640080" y="2240280"/>
            <a:ext cx="3611880" cy="4297680"/>
          </a:xfrm>
          <a:prstGeom prst="roundRect">
            <a:avLst>
              <a:gd name="adj" fmla="val 2025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914400" y="2468880"/>
            <a:ext cx="1188720" cy="292608"/>
          </a:xfrm>
          <a:prstGeom prst="rect">
            <a:avLst/>
          </a:prstGeom>
          <a:solidFill>
            <a:srgbClr val="CADCFC"/>
          </a:solidFill>
          <a:ln/>
        </p:spPr>
      </p:sp>
      <p:sp>
        <p:nvSpPr>
          <p:cNvPr id="8" name="Text 6"/>
          <p:cNvSpPr/>
          <p:nvPr/>
        </p:nvSpPr>
        <p:spPr>
          <a:xfrm>
            <a:off x="914400" y="2468880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BASIC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914400" y="288036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패키지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914400" y="329184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2일 16시간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914400" y="361188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약 1,930만원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914400" y="4160520"/>
            <a:ext cx="3108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적합 대상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914400" y="434340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처음 도입하는 팀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914400" y="4709160"/>
            <a:ext cx="3017520" cy="0"/>
          </a:xfrm>
          <a:prstGeom prst="line">
            <a:avLst/>
          </a:prstGeom>
          <a:noFill/>
          <a:ln w="6350">
            <a:solidFill>
              <a:srgbClr val="E2E8F0">
                <a:alpha val="50000"/>
              </a:srgbClr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914400" y="484632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1188720" y="484632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사전평가지 발송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914400" y="521208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1188720" y="521208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10개 챕터 진행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914400" y="557784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1188720" y="557784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v1.0 에이전트 산출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914400" y="594360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1188720" y="594360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수료 발표 + Q&amp;A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4434840" y="2240280"/>
            <a:ext cx="3611880" cy="4297680"/>
          </a:xfrm>
          <a:prstGeom prst="roundRect">
            <a:avLst>
              <a:gd name="adj" fmla="val 2025"/>
            </a:avLst>
          </a:prstGeom>
          <a:solidFill>
            <a:srgbClr val="1E2761"/>
          </a:solidFill>
          <a:ln w="12700">
            <a:solidFill>
              <a:srgbClr val="1E2761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4709160" y="2468880"/>
            <a:ext cx="1188720" cy="292608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25" name="Text 23"/>
          <p:cNvSpPr/>
          <p:nvPr/>
        </p:nvSpPr>
        <p:spPr>
          <a:xfrm>
            <a:off x="4709160" y="2468880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POPULAR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4709160" y="288036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+ 사후 코칭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4709160" y="329184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2일 + 4주 후속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4709160" y="361188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약 2,330만원</a:t>
            </a:r>
            <a:endParaRPr lang="en-US" sz="2200" dirty="0"/>
          </a:p>
        </p:txBody>
      </p:sp>
      <p:sp>
        <p:nvSpPr>
          <p:cNvPr id="29" name="Text 27"/>
          <p:cNvSpPr/>
          <p:nvPr/>
        </p:nvSpPr>
        <p:spPr>
          <a:xfrm>
            <a:off x="4709160" y="4160520"/>
            <a:ext cx="3108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적합 대상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4709160" y="434340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실제 사내 도입 목표 팀</a:t>
            </a:r>
            <a:endParaRPr lang="en-US" sz="1200" dirty="0"/>
          </a:p>
        </p:txBody>
      </p:sp>
      <p:sp>
        <p:nvSpPr>
          <p:cNvPr id="31" name="Shape 29"/>
          <p:cNvSpPr/>
          <p:nvPr/>
        </p:nvSpPr>
        <p:spPr>
          <a:xfrm>
            <a:off x="4709160" y="4709160"/>
            <a:ext cx="3017520" cy="0"/>
          </a:xfrm>
          <a:prstGeom prst="line">
            <a:avLst/>
          </a:prstGeom>
          <a:noFill/>
          <a:ln w="6350">
            <a:solidFill>
              <a:srgbClr val="CADCFC">
                <a:alpha val="50000"/>
              </a:srgbClr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4709160" y="484632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4983480" y="484632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기본 패키지 전체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4709160" y="521208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4983480" y="521208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주 1회 × 4주 클리닉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4709160" y="557784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37" name="Text 35"/>
          <p:cNvSpPr/>
          <p:nvPr/>
        </p:nvSpPr>
        <p:spPr>
          <a:xfrm>
            <a:off x="4983480" y="557784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사내 적용 진단</a:t>
            </a:r>
            <a:endParaRPr lang="en-US" sz="1100" dirty="0"/>
          </a:p>
        </p:txBody>
      </p:sp>
      <p:sp>
        <p:nvSpPr>
          <p:cNvPr id="38" name="Text 36"/>
          <p:cNvSpPr/>
          <p:nvPr/>
        </p:nvSpPr>
        <p:spPr>
          <a:xfrm>
            <a:off x="4709160" y="594360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4983480" y="594360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 코드리뷰 1회</a:t>
            </a:r>
            <a:endParaRPr lang="en-US" sz="1100" dirty="0"/>
          </a:p>
        </p:txBody>
      </p:sp>
      <p:sp>
        <p:nvSpPr>
          <p:cNvPr id="40" name="Shape 38"/>
          <p:cNvSpPr/>
          <p:nvPr/>
        </p:nvSpPr>
        <p:spPr>
          <a:xfrm>
            <a:off x="8229600" y="2240280"/>
            <a:ext cx="3611880" cy="4297680"/>
          </a:xfrm>
          <a:prstGeom prst="roundRect">
            <a:avLst>
              <a:gd name="adj" fmla="val 2025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41" name="Shape 39"/>
          <p:cNvSpPr/>
          <p:nvPr/>
        </p:nvSpPr>
        <p:spPr>
          <a:xfrm>
            <a:off x="8503920" y="2468880"/>
            <a:ext cx="1188720" cy="292608"/>
          </a:xfrm>
          <a:prstGeom prst="rect">
            <a:avLst/>
          </a:prstGeom>
          <a:solidFill>
            <a:srgbClr val="CADCFC"/>
          </a:solidFill>
          <a:ln/>
        </p:spPr>
      </p:sp>
      <p:sp>
        <p:nvSpPr>
          <p:cNvPr id="42" name="Text 40"/>
          <p:cNvSpPr/>
          <p:nvPr/>
        </p:nvSpPr>
        <p:spPr>
          <a:xfrm>
            <a:off x="8503920" y="2468880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8503920" y="288036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내재화 풀 패키지</a:t>
            </a:r>
            <a:endParaRPr lang="en-US" sz="2000" dirty="0"/>
          </a:p>
        </p:txBody>
      </p:sp>
      <p:sp>
        <p:nvSpPr>
          <p:cNvPr id="44" name="Text 42"/>
          <p:cNvSpPr/>
          <p:nvPr/>
        </p:nvSpPr>
        <p:spPr>
          <a:xfrm>
            <a:off x="8503920" y="329184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2일 + 8주 동행</a:t>
            </a:r>
            <a:endParaRPr lang="en-US" sz="1200" dirty="0"/>
          </a:p>
        </p:txBody>
      </p:sp>
      <p:sp>
        <p:nvSpPr>
          <p:cNvPr id="45" name="Text 43"/>
          <p:cNvSpPr/>
          <p:nvPr/>
        </p:nvSpPr>
        <p:spPr>
          <a:xfrm>
            <a:off x="8503920" y="361188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E2761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별도 협의</a:t>
            </a:r>
            <a:endParaRPr lang="en-US" sz="2200" dirty="0"/>
          </a:p>
        </p:txBody>
      </p:sp>
      <p:sp>
        <p:nvSpPr>
          <p:cNvPr id="46" name="Text 44"/>
          <p:cNvSpPr/>
          <p:nvPr/>
        </p:nvSpPr>
        <p:spPr>
          <a:xfrm>
            <a:off x="8503920" y="4160520"/>
            <a:ext cx="3108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적합 대상</a:t>
            </a:r>
            <a:endParaRPr lang="en-US" sz="900" dirty="0"/>
          </a:p>
        </p:txBody>
      </p:sp>
      <p:sp>
        <p:nvSpPr>
          <p:cNvPr id="47" name="Text 45"/>
          <p:cNvSpPr/>
          <p:nvPr/>
        </p:nvSpPr>
        <p:spPr>
          <a:xfrm>
            <a:off x="8503920" y="434340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전사 표준화 추진 조직</a:t>
            </a:r>
            <a:endParaRPr lang="en-US" sz="1200" dirty="0"/>
          </a:p>
        </p:txBody>
      </p:sp>
      <p:sp>
        <p:nvSpPr>
          <p:cNvPr id="48" name="Shape 46"/>
          <p:cNvSpPr/>
          <p:nvPr/>
        </p:nvSpPr>
        <p:spPr>
          <a:xfrm>
            <a:off x="8503920" y="4709160"/>
            <a:ext cx="3017520" cy="0"/>
          </a:xfrm>
          <a:prstGeom prst="line">
            <a:avLst/>
          </a:prstGeom>
          <a:noFill/>
          <a:ln w="6350">
            <a:solidFill>
              <a:srgbClr val="E2E8F0">
                <a:alpha val="50000"/>
              </a:srgbClr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8503920" y="484632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50" name="Text 48"/>
          <p:cNvSpPr/>
          <p:nvPr/>
        </p:nvSpPr>
        <p:spPr>
          <a:xfrm>
            <a:off x="8778240" y="484632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기본 + 사후 코칭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8503920" y="521208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52" name="Text 50"/>
          <p:cNvSpPr/>
          <p:nvPr/>
        </p:nvSpPr>
        <p:spPr>
          <a:xfrm>
            <a:off x="8778240" y="521208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사내 표준 CLAUDE.md 작성</a:t>
            </a:r>
            <a:endParaRPr lang="en-US" sz="1100" dirty="0"/>
          </a:p>
        </p:txBody>
      </p:sp>
      <p:sp>
        <p:nvSpPr>
          <p:cNvPr id="53" name="Text 51"/>
          <p:cNvSpPr/>
          <p:nvPr/>
        </p:nvSpPr>
        <p:spPr>
          <a:xfrm>
            <a:off x="8503920" y="557784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54" name="Text 52"/>
          <p:cNvSpPr/>
          <p:nvPr/>
        </p:nvSpPr>
        <p:spPr>
          <a:xfrm>
            <a:off x="8778240" y="557784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보안 검토 회의 4회</a:t>
            </a:r>
            <a:endParaRPr lang="en-US" sz="1100" dirty="0"/>
          </a:p>
        </p:txBody>
      </p:sp>
      <p:sp>
        <p:nvSpPr>
          <p:cNvPr id="55" name="Text 53"/>
          <p:cNvSpPr/>
          <p:nvPr/>
        </p:nvSpPr>
        <p:spPr>
          <a:xfrm>
            <a:off x="8503920" y="594360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B9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1200" dirty="0"/>
          </a:p>
        </p:txBody>
      </p:sp>
      <p:sp>
        <p:nvSpPr>
          <p:cNvPr id="56" name="Text 54"/>
          <p:cNvSpPr/>
          <p:nvPr/>
        </p:nvSpPr>
        <p:spPr>
          <a:xfrm>
            <a:off x="8778240" y="5943600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MCP 서버 PoC 1건</a:t>
            </a:r>
            <a:endParaRPr lang="en-US" sz="11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  DIFFERENTIATION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이 과정만의 차별점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시중의 "Claude Code 사용법" 강의와 본 과정의 결정적 차이</a:t>
            </a:r>
            <a:endParaRPr lang="en-US" sz="1300" dirty="0"/>
          </a:p>
        </p:txBody>
      </p:sp>
      <p:graphicFrame>
        <p:nvGraphicFramePr>
          <p:cNvPr id="1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40080" y="2103120"/>
          <a:ext cx="10927080" cy="914400"/>
        </p:xfrm>
        <a:graphic>
          <a:graphicData uri="http://schemas.openxmlformats.org/drawingml/2006/table">
            <a:tbl>
              <a:tblPr/>
              <a:tblGrid>
                <a:gridCol w="1645920"/>
                <a:gridCol w="4160520"/>
                <a:gridCol w="5120640"/>
              </a:tblGrid>
              <a:tr h="5943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비교 항목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일반 "Claude Code 사용법" 강의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748B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본 과정 (하네스 엔지니어링 부트캠프)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6167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학습 깊이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도구 사용법 — 단축키, 슬래시 명령어, MCP 설정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도구 내부 원리 — Agent Loop, Permission, Tool Use API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산출물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사용 사례 슬라이드, 프롬프트 베스트 프랙티스 문서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약 2,000줄의 자체 에이전트 코드 + 사내 적용 가능 패키지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기업 적용성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외부 SaaS 의존 — 보안 검토 시 도입 지연 위험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사내 자체 구축 — 폐쇄망·PIPA·HWP까지 대응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수료 후 효과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도구를 더 잘 쓰는 사용자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도구를 만들 수 있는 엔지니어 — 사내 표준 설계 가능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강사 배경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도구 얼리 어답터, 콘텐츠 크리에이터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AI 백엔드 개발 표준 수립 경험 보유, SI 대기업 출신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Shape 4"/>
          <p:cNvSpPr/>
          <p:nvPr/>
        </p:nvSpPr>
        <p:spPr>
          <a:xfrm>
            <a:off x="640080" y="6035040"/>
            <a:ext cx="10927080" cy="64008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8" name="Shape 5"/>
          <p:cNvSpPr/>
          <p:nvPr/>
        </p:nvSpPr>
        <p:spPr>
          <a:xfrm>
            <a:off x="640080" y="6035040"/>
            <a:ext cx="109728" cy="64008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9" name="Text 6"/>
          <p:cNvSpPr/>
          <p:nvPr/>
        </p:nvSpPr>
        <p:spPr>
          <a:xfrm>
            <a:off x="914400" y="608076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PROMISE  </a:t>
            </a:r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16시간 후, 수강생은 </a:t>
            </a:r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"Claude Code 사용자"가 아닌 "코딩 에이전트 빌더"</a:t>
            </a:r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가 되어 회사로 돌아갑니다.</a:t>
            </a:r>
            <a:endParaRPr lang="en-US" sz="1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91440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0" b="1" dirty="0">
                <a:solidFill>
                  <a:srgbClr val="F9616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</a:t>
            </a:r>
            <a:endParaRPr lang="en-US" sz="13000" dirty="0"/>
          </a:p>
        </p:txBody>
      </p:sp>
      <p:sp>
        <p:nvSpPr>
          <p:cNvPr id="3" name="Text 1"/>
          <p:cNvSpPr/>
          <p:nvPr/>
        </p:nvSpPr>
        <p:spPr>
          <a:xfrm>
            <a:off x="1371600" y="2194560"/>
            <a:ext cx="100584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도구를 만드는 사람이</a:t>
            </a:r>
            <a:endParaRPr lang="en-US" sz="4400" dirty="0"/>
          </a:p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도구의 미래를 결정합니다.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1371600" y="411480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Anthropic의 코딩 에이전트 시대, 한국 기업의 다음 단계를 함께 설계하겠습니다.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640080" y="5029200"/>
            <a:ext cx="10927080" cy="1280160"/>
          </a:xfrm>
          <a:prstGeom prst="rect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914400" y="516636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 STEPS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914400" y="548640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01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1554480" y="5532120"/>
            <a:ext cx="30175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사전평가지 회수 및 수강생 그룹 분석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572000" y="548640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02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212080" y="5532120"/>
            <a:ext cx="30175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최종 커리큘럼 확정 (워밍업 트랙 추가 여부 결정)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8229600" y="548640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03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8869680" y="5532120"/>
            <a:ext cx="30175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실습환경 구성 및 강의 진행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640080" y="6400800"/>
            <a:ext cx="10927080" cy="0"/>
          </a:xfrm>
          <a:prstGeom prst="line">
            <a:avLst/>
          </a:prstGeom>
          <a:noFill/>
          <a:ln w="12700">
            <a:solidFill>
              <a:srgbClr val="F96167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" y="649224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600" kern="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126480" y="649224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문의 · 협의 가능 ·  2026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  WHY NOW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왜 지금, 자체 코딩 에이전트인가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Fortune 10 기업 8곳이 Claude를 도입한 시점, 한국 기업의 선택지는 '쓸 것인가'가 아니라 '어떻게 만들 것인가'입니다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40080" y="2286000"/>
            <a:ext cx="3611880" cy="2743200"/>
          </a:xfrm>
          <a:prstGeom prst="roundRect">
            <a:avLst>
              <a:gd name="adj" fmla="val 2667"/>
            </a:avLst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251460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1E2761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8 / 10</a:t>
            </a:r>
            <a:endParaRPr lang="en-US" sz="4800" dirty="0"/>
          </a:p>
        </p:txBody>
      </p:sp>
      <p:sp>
        <p:nvSpPr>
          <p:cNvPr id="8" name="Text 6"/>
          <p:cNvSpPr/>
          <p:nvPr/>
        </p:nvSpPr>
        <p:spPr>
          <a:xfrm>
            <a:off x="914400" y="3520440"/>
            <a:ext cx="3017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C2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Fortune 10 기업의 Claude 도입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402336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딜로이트 47만 명 전사 배포 등 글로벌 표준화가 빠르게 진행 중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434840" y="2286000"/>
            <a:ext cx="3611880" cy="2743200"/>
          </a:xfrm>
          <a:prstGeom prst="roundRect">
            <a:avLst>
              <a:gd name="adj" fmla="val 2667"/>
            </a:avLst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709160" y="251460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1E2761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50%↑</a:t>
            </a:r>
            <a:endParaRPr lang="en-US" sz="4800" dirty="0"/>
          </a:p>
        </p:txBody>
      </p:sp>
      <p:sp>
        <p:nvSpPr>
          <p:cNvPr id="12" name="Text 10"/>
          <p:cNvSpPr/>
          <p:nvPr/>
        </p:nvSpPr>
        <p:spPr>
          <a:xfrm>
            <a:off x="4709160" y="3520440"/>
            <a:ext cx="3017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C2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2025년 직원 AI 접근성 증가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709160" y="402336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2026 Enterprise AI Report — '파일럿'을 지나 '전사 배포' 단계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8229600" y="2286000"/>
            <a:ext cx="3611880" cy="2743200"/>
          </a:xfrm>
          <a:prstGeom prst="roundRect">
            <a:avLst>
              <a:gd name="adj" fmla="val 2667"/>
            </a:avLst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8503920" y="251460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1E2761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60~80%</a:t>
            </a:r>
            <a:endParaRPr lang="en-US" sz="4800" dirty="0"/>
          </a:p>
        </p:txBody>
      </p:sp>
      <p:sp>
        <p:nvSpPr>
          <p:cNvPr id="16" name="Text 14"/>
          <p:cNvSpPr/>
          <p:nvPr/>
        </p:nvSpPr>
        <p:spPr>
          <a:xfrm>
            <a:off x="8503920" y="3520440"/>
            <a:ext cx="3017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C2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한국 기업 문서의 HWP 비중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8503920" y="402336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한국 특수 환경에 맞춘 자체 도구·에이전트 내재화 수요 증가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640080" y="5486400"/>
            <a:ext cx="10927080" cy="91440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9" name="Shape 17"/>
          <p:cNvSpPr/>
          <p:nvPr/>
        </p:nvSpPr>
        <p:spPr>
          <a:xfrm>
            <a:off x="640080" y="5486400"/>
            <a:ext cx="109728" cy="91440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20" name="Text 18"/>
          <p:cNvSpPr/>
          <p:nvPr/>
        </p:nvSpPr>
        <p:spPr>
          <a:xfrm>
            <a:off x="914400" y="553212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INSIGHT  </a:t>
            </a:r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도구 사용자에서 도구 제작자로 — </a:t>
            </a:r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사내 코드베이스, 보안 정책, 한국어 코드 컨벤션을 이해하는 에이전트는 외부 SaaS로 만들 수 없습니다.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640080" y="6537960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출처: Anthropic 발표, Deloitte 2026 Enterprise AI Report, 한국 SI 업계 추정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  OVERVIEW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과정 개요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691640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C2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과정명 (3가지 후보)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40080" y="2148840"/>
            <a:ext cx="73152" cy="118872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7" name="Text 5"/>
          <p:cNvSpPr/>
          <p:nvPr/>
        </p:nvSpPr>
        <p:spPr>
          <a:xfrm>
            <a:off x="868680" y="214884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[추천]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783080" y="2130552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직접 만들며 배우는 코딩 에이전트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868680" y="2514600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Python으로 구현하는 Claude Code 하네스 엔지니어링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868680" y="288036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원서의 '手を動かして(직접 손으로)' 뉘앙스 살린 실습 중심 네이밍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40080" y="3520440"/>
            <a:ext cx="73152" cy="118872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2" name="Text 10"/>
          <p:cNvSpPr/>
          <p:nvPr/>
        </p:nvSpPr>
        <p:spPr>
          <a:xfrm>
            <a:off x="868680" y="352044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[격식]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783080" y="3502152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사내 코딩 에이전트 구축 실무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868680" y="3886200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Code 내부 구조 해부와 Python 재현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868680" y="425196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보안·내재화 관점 강조, 임원 결재용 제안서에 유리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40080" y="4892040"/>
            <a:ext cx="73152" cy="118872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7" name="Text 15"/>
          <p:cNvSpPr/>
          <p:nvPr/>
        </p:nvSpPr>
        <p:spPr>
          <a:xfrm>
            <a:off x="868680" y="489204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[흥미]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1783080" y="4873752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하네스 엔지니어링 부트캠프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868680" y="5257800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Code를 분해하고 다시 조립하는 2일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868680" y="562356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엔지니어 호기심 자극, 사내 입소문에 유리한 개발자 친화 네이밍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7315200" y="1691640"/>
            <a:ext cx="4251960" cy="4754880"/>
          </a:xfrm>
          <a:prstGeom prst="roundRect">
            <a:avLst>
              <a:gd name="adj" fmla="val 1720"/>
            </a:avLst>
          </a:prstGeom>
          <a:solidFill>
            <a:srgbClr val="1E2761"/>
          </a:solidFill>
          <a:ln/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7589520" y="19202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 A GLANCE</a:t>
            </a:r>
            <a:endParaRPr lang="en-US" sz="1000" dirty="0"/>
          </a:p>
        </p:txBody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9520" y="2468880"/>
            <a:ext cx="365760" cy="365760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8092440" y="235915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강의 일수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8092440" y="260604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2일 / 16시간</a:t>
            </a:r>
            <a:endParaRPr lang="en-US" sz="1300" dirty="0"/>
          </a:p>
        </p:txBody>
      </p:sp>
      <p:pic>
        <p:nvPicPr>
          <p:cNvPr id="2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520" y="3246120"/>
            <a:ext cx="365760" cy="365760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8092440" y="313639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강의 대상</a:t>
            </a:r>
            <a:endParaRPr lang="en-US" sz="1000" dirty="0"/>
          </a:p>
        </p:txBody>
      </p:sp>
      <p:sp>
        <p:nvSpPr>
          <p:cNvPr id="28" name="Text 24"/>
          <p:cNvSpPr/>
          <p:nvPr/>
        </p:nvSpPr>
        <p:spPr>
          <a:xfrm>
            <a:off x="8092440" y="338328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기업 엔지니어</a:t>
            </a:r>
            <a:endParaRPr lang="en-US" sz="1300" dirty="0"/>
          </a:p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(AI 개발 1년 이상)</a:t>
            </a:r>
            <a:endParaRPr lang="en-US" sz="1300" dirty="0"/>
          </a:p>
        </p:txBody>
      </p:sp>
      <p:pic>
        <p:nvPicPr>
          <p:cNvPr id="2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9520" y="4023360"/>
            <a:ext cx="365760" cy="365760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8092440" y="391363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정원</a:t>
            </a:r>
            <a:endParaRPr lang="en-US" sz="1000" dirty="0"/>
          </a:p>
        </p:txBody>
      </p:sp>
      <p:sp>
        <p:nvSpPr>
          <p:cNvPr id="31" name="Text 26"/>
          <p:cNvSpPr/>
          <p:nvPr/>
        </p:nvSpPr>
        <p:spPr>
          <a:xfrm>
            <a:off x="8092440" y="416052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 ~ 16명 권장</a:t>
            </a:r>
            <a:endParaRPr lang="en-US" sz="1300" dirty="0"/>
          </a:p>
        </p:txBody>
      </p:sp>
      <p:pic>
        <p:nvPicPr>
          <p:cNvPr id="3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520" y="4800600"/>
            <a:ext cx="365760" cy="365760"/>
          </a:xfrm>
          <a:prstGeom prst="rect">
            <a:avLst/>
          </a:prstGeom>
        </p:spPr>
      </p:pic>
      <p:sp>
        <p:nvSpPr>
          <p:cNvPr id="33" name="Text 27"/>
          <p:cNvSpPr/>
          <p:nvPr/>
        </p:nvSpPr>
        <p:spPr>
          <a:xfrm>
            <a:off x="8092440" y="469087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구성 비율</a:t>
            </a:r>
            <a:endParaRPr lang="en-US" sz="1000" dirty="0"/>
          </a:p>
        </p:txBody>
      </p:sp>
      <p:sp>
        <p:nvSpPr>
          <p:cNvPr id="34" name="Text 28"/>
          <p:cNvSpPr/>
          <p:nvPr/>
        </p:nvSpPr>
        <p:spPr>
          <a:xfrm>
            <a:off x="8092440" y="493776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이론 30% / 실습 70%</a:t>
            </a:r>
            <a:endParaRPr lang="en-US" sz="1300" dirty="0"/>
          </a:p>
        </p:txBody>
      </p:sp>
      <p:pic>
        <p:nvPicPr>
          <p:cNvPr id="35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9520" y="5577840"/>
            <a:ext cx="365760" cy="365760"/>
          </a:xfrm>
          <a:prstGeom prst="rect">
            <a:avLst/>
          </a:prstGeom>
        </p:spPr>
      </p:pic>
      <p:sp>
        <p:nvSpPr>
          <p:cNvPr id="36" name="Text 29"/>
          <p:cNvSpPr/>
          <p:nvPr/>
        </p:nvSpPr>
        <p:spPr>
          <a:xfrm>
            <a:off x="8092440" y="546811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최종 산출물</a:t>
            </a:r>
            <a:endParaRPr lang="en-US" sz="1000" dirty="0"/>
          </a:p>
        </p:txBody>
      </p:sp>
      <p:sp>
        <p:nvSpPr>
          <p:cNvPr id="37" name="Text 30"/>
          <p:cNvSpPr/>
          <p:nvPr/>
        </p:nvSpPr>
        <p:spPr>
          <a:xfrm>
            <a:off x="8092440" y="571500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약 2,000줄 규모의</a:t>
            </a:r>
            <a:endParaRPr lang="en-US" sz="1300" dirty="0"/>
          </a:p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자체 코딩 에이전트 v1.0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  GOAL &amp; AUDIENCE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목표·대상·사전지식</a:t>
            </a:r>
            <a:endParaRPr lang="en-US" sz="3600" dirty="0"/>
          </a:p>
        </p:txBody>
      </p:sp>
      <p:sp>
        <p:nvSpPr>
          <p:cNvPr id="5" name="Shape 3"/>
          <p:cNvSpPr/>
          <p:nvPr/>
        </p:nvSpPr>
        <p:spPr>
          <a:xfrm>
            <a:off x="640080" y="1691640"/>
            <a:ext cx="10927080" cy="1554480"/>
          </a:xfrm>
          <a:prstGeom prst="rect">
            <a:avLst/>
          </a:prstGeom>
          <a:solidFill>
            <a:srgbClr val="CADCFC"/>
          </a:solidFill>
          <a:ln/>
        </p:spPr>
      </p:sp>
      <p:sp>
        <p:nvSpPr>
          <p:cNvPr id="6" name="Shape 4"/>
          <p:cNvSpPr/>
          <p:nvPr/>
        </p:nvSpPr>
        <p:spPr>
          <a:xfrm>
            <a:off x="640080" y="1691640"/>
            <a:ext cx="109728" cy="155448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7" name="Text 5"/>
          <p:cNvSpPr/>
          <p:nvPr/>
        </p:nvSpPr>
        <p:spPr>
          <a:xfrm>
            <a:off x="914400" y="17830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강의 목표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914400" y="2103120"/>
            <a:ext cx="105156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Claude Code의 내부 동작 원리를 Python으로 직접 구현하며 하네스 엔지니어링의 핵심 — 에이전트 루프, 도구 사용, 권한 시스템, 신뢰 경계 — 을 체득한다. 수료 후에는 사내 코드베이스·보안 정책에 맞춘 자체 코딩 에이전트를 설계·구축할 수 있는 역량을 갖춘다.</a:t>
            </a:r>
            <a:endParaRPr lang="en-US" sz="1600" dirty="0"/>
          </a:p>
        </p:txBody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" y="3611880"/>
            <a:ext cx="411480" cy="41148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280160" y="361188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강의 대상</a:t>
            </a:r>
            <a:endParaRPr lang="en-US" sz="1800" dirty="0"/>
          </a:p>
        </p:txBody>
      </p:sp>
      <p:sp>
        <p:nvSpPr>
          <p:cNvPr id="11" name="Shape 8"/>
          <p:cNvSpPr/>
          <p:nvPr/>
        </p:nvSpPr>
        <p:spPr>
          <a:xfrm>
            <a:off x="777240" y="4279392"/>
            <a:ext cx="109728" cy="109728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12" name="Text 9"/>
          <p:cNvSpPr/>
          <p:nvPr/>
        </p:nvSpPr>
        <p:spPr>
          <a:xfrm>
            <a:off x="960120" y="4160520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주요 대상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960120" y="438912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개발 경험 1년 이상의 기업 엔지니어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777240" y="4873752"/>
            <a:ext cx="109728" cy="109728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15" name="Text 12"/>
          <p:cNvSpPr/>
          <p:nvPr/>
        </p:nvSpPr>
        <p:spPr>
          <a:xfrm>
            <a:off x="960120" y="4754880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직군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960120" y="4983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백엔드 · 플랫폼 · MLOps · DevOps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777240" y="5468112"/>
            <a:ext cx="109728" cy="109728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18" name="Text 15"/>
          <p:cNvSpPr/>
          <p:nvPr/>
        </p:nvSpPr>
        <p:spPr>
          <a:xfrm>
            <a:off x="960120" y="5349240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조직 단위</a:t>
            </a:r>
            <a:endParaRPr lang="en-US" sz="1000" dirty="0"/>
          </a:p>
        </p:txBody>
      </p:sp>
      <p:sp>
        <p:nvSpPr>
          <p:cNvPr id="19" name="Text 16"/>
          <p:cNvSpPr/>
          <p:nvPr/>
        </p:nvSpPr>
        <p:spPr>
          <a:xfrm>
            <a:off x="960120" y="557784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엔지니어링 팀 단위 수강 권장 (내재화 효과 ↑)</a:t>
            </a:r>
            <a:endParaRPr lang="en-US" sz="1300" dirty="0"/>
          </a:p>
        </p:txBody>
      </p:sp>
      <p:pic>
        <p:nvPicPr>
          <p:cNvPr id="2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3611880"/>
            <a:ext cx="411480" cy="411480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6903720" y="361188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사전 지식</a:t>
            </a:r>
            <a:endParaRPr lang="en-US" sz="1800" dirty="0"/>
          </a:p>
        </p:txBody>
      </p:sp>
      <p:sp>
        <p:nvSpPr>
          <p:cNvPr id="22" name="Shape 18"/>
          <p:cNvSpPr/>
          <p:nvPr/>
        </p:nvSpPr>
        <p:spPr>
          <a:xfrm>
            <a:off x="6400800" y="4160520"/>
            <a:ext cx="502920" cy="27432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23" name="Text 19"/>
          <p:cNvSpPr/>
          <p:nvPr/>
        </p:nvSpPr>
        <p:spPr>
          <a:xfrm>
            <a:off x="6400800" y="4160520"/>
            <a:ext cx="502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필수</a:t>
            </a:r>
            <a:endParaRPr lang="en-US" sz="1000" dirty="0"/>
          </a:p>
        </p:txBody>
      </p:sp>
      <p:sp>
        <p:nvSpPr>
          <p:cNvPr id="24" name="Text 20"/>
          <p:cNvSpPr/>
          <p:nvPr/>
        </p:nvSpPr>
        <p:spPr>
          <a:xfrm>
            <a:off x="6995160" y="4142232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중급 (함수·클래스·async/await, type hint), CLI 환경 개발 경험</a:t>
            </a:r>
            <a:endParaRPr lang="en-US" sz="1200" dirty="0"/>
          </a:p>
        </p:txBody>
      </p:sp>
      <p:sp>
        <p:nvSpPr>
          <p:cNvPr id="25" name="Shape 21"/>
          <p:cNvSpPr/>
          <p:nvPr/>
        </p:nvSpPr>
        <p:spPr>
          <a:xfrm>
            <a:off x="6400800" y="4800600"/>
            <a:ext cx="502920" cy="274320"/>
          </a:xfrm>
          <a:prstGeom prst="rect">
            <a:avLst/>
          </a:prstGeom>
          <a:solidFill>
            <a:srgbClr val="F9B233"/>
          </a:solidFill>
          <a:ln/>
        </p:spPr>
      </p:sp>
      <p:sp>
        <p:nvSpPr>
          <p:cNvPr id="26" name="Text 22"/>
          <p:cNvSpPr/>
          <p:nvPr/>
        </p:nvSpPr>
        <p:spPr>
          <a:xfrm>
            <a:off x="6400800" y="4800600"/>
            <a:ext cx="502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권장</a:t>
            </a:r>
            <a:endParaRPr lang="en-US" sz="1000" dirty="0"/>
          </a:p>
        </p:txBody>
      </p:sp>
      <p:sp>
        <p:nvSpPr>
          <p:cNvPr id="27" name="Text 23"/>
          <p:cNvSpPr/>
          <p:nvPr/>
        </p:nvSpPr>
        <p:spPr>
          <a:xfrm>
            <a:off x="6995160" y="4782312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LLM API 호출 경험 (어떤 벤더든 무방), JSON Schema 기초, Git 기본</a:t>
            </a:r>
            <a:endParaRPr lang="en-US" sz="1200" dirty="0"/>
          </a:p>
        </p:txBody>
      </p:sp>
      <p:sp>
        <p:nvSpPr>
          <p:cNvPr id="28" name="Shape 24"/>
          <p:cNvSpPr/>
          <p:nvPr/>
        </p:nvSpPr>
        <p:spPr>
          <a:xfrm>
            <a:off x="6400800" y="5440680"/>
            <a:ext cx="502920" cy="27432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9" name="Text 25"/>
          <p:cNvSpPr/>
          <p:nvPr/>
        </p:nvSpPr>
        <p:spPr>
          <a:xfrm>
            <a:off x="6400800" y="5440680"/>
            <a:ext cx="502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선택</a:t>
            </a:r>
            <a:endParaRPr lang="en-US" sz="1000" dirty="0"/>
          </a:p>
        </p:txBody>
      </p:sp>
      <p:sp>
        <p:nvSpPr>
          <p:cNvPr id="30" name="Text 26"/>
          <p:cNvSpPr/>
          <p:nvPr/>
        </p:nvSpPr>
        <p:spPr>
          <a:xfrm>
            <a:off x="6995160" y="5422392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Pydantic 사용 경험, 코딩 에이전트 사용 경험 (Claude Code, Cursor 등)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  PRE-ASSESSMENT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수강생 사전평가 문항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수강 신청자에게 사전 발송 — 수강생 그룹핑 및 강의 강도 조절에 활용</a:t>
            </a:r>
            <a:endParaRPr lang="en-US" sz="13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40080" y="2103120"/>
          <a:ext cx="10927080" cy="914400"/>
        </p:xfrm>
        <a:graphic>
          <a:graphicData uri="http://schemas.openxmlformats.org/drawingml/2006/table">
            <a:tbl>
              <a:tblPr/>
              <a:tblGrid>
                <a:gridCol w="1554480"/>
                <a:gridCol w="7726680"/>
                <a:gridCol w="1645920"/>
              </a:tblGrid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구분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문항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평가 척도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Python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함수·클래스·async/await를 모두 익숙하게 사용해 본 경험이 있나요?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5점 척도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Python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type hint와 Pydantic 모델을 직접 작성해 본 경험이 있나요?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5점 척도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LLM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OpenAI / Anthropic 등 어떤 LLM API든 직접 호출해 본 적이 있나요?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예 / 아니오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LLM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Tool Use / Function Calling 개념을 들어보거나 사용해 본 적이 있나요?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3점 척도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도구 경험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Claude Code · Cursor · Aider · GitHub Copilot 중 사용 경험이 있는 도구는?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복수 선택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조직 환경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사내망 / 프록시 / 폐쇄망 환경에서 개발하시나요?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예 / 아니오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조직 환경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사내 코드베이스의 주요 언어는? (복수 선택 가능)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복수 선택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수강 목적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이번 교육에서 가장 얻고 싶은 것 한 가지는? (단답)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주관식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E27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수강 목적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CFC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2C2E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수료 후 사내에서 적용하고 싶은 구체적 시나리오가 있다면? (단답)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주관식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Shape 4"/>
          <p:cNvSpPr/>
          <p:nvPr/>
        </p:nvSpPr>
        <p:spPr>
          <a:xfrm>
            <a:off x="640080" y="6355080"/>
            <a:ext cx="10927080" cy="411480"/>
          </a:xfrm>
          <a:prstGeom prst="rect">
            <a:avLst/>
          </a:prstGeom>
          <a:solidFill>
            <a:srgbClr val="F8F9FC"/>
          </a:solidFill>
          <a:ln/>
        </p:spPr>
      </p:sp>
      <p:sp>
        <p:nvSpPr>
          <p:cNvPr id="8" name="Text 5"/>
          <p:cNvSpPr/>
          <p:nvPr/>
        </p:nvSpPr>
        <p:spPr>
          <a:xfrm>
            <a:off x="822960" y="6355080"/>
            <a:ext cx="10698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F9616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TIP   </a:t>
            </a:r>
            <a:pPr indent="0" marL="0">
              <a:buNone/>
            </a:pPr>
            <a:r>
              <a:rPr lang="en-US" sz="110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Python·LLM 항목 평균 3점 미만 비율이 30% 이상이면 1일차 오전 워밍업 트랙을 추가 운영 권장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  ROADMAP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학습 로드맵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관찰 → 모방 → 확장 — 3단계 학습 곡선으로 16시간 만에 v1.0 에이전트 완성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40080" y="2286000"/>
            <a:ext cx="3611880" cy="4206240"/>
          </a:xfrm>
          <a:prstGeom prst="roundRect">
            <a:avLst>
              <a:gd name="adj" fmla="val 2025"/>
            </a:avLst>
          </a:prstGeom>
          <a:solidFill>
            <a:srgbClr val="CADCFC"/>
          </a:solidFill>
          <a:ln/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2468880"/>
            <a:ext cx="1371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01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914400" y="301752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관찰 (Observe)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914400" y="342900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Day 1 오전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914400" y="3749040"/>
            <a:ext cx="3017520" cy="0"/>
          </a:xfrm>
          <a:prstGeom prst="line">
            <a:avLst/>
          </a:prstGeom>
          <a:noFill/>
          <a:ln w="9525">
            <a:solidFill>
              <a:srgbClr val="1E2761">
                <a:alpha val="40000"/>
              </a:srgbClr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14400" y="3840480"/>
            <a:ext cx="3108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API의 동작을 한 줄씩 분해하며 "무엇이 LLM에게 컨텍스트인가"를 체득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914400" y="4846320"/>
            <a:ext cx="3108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Ch.1  오리엔테이션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Ch.2  1-shot 호출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Ch.3  멀티턴 REPL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434840" y="2286000"/>
            <a:ext cx="3611880" cy="4206240"/>
          </a:xfrm>
          <a:prstGeom prst="roundRect">
            <a:avLst>
              <a:gd name="adj" fmla="val 2025"/>
            </a:avLst>
          </a:prstGeom>
          <a:solidFill>
            <a:srgbClr val="1E2761"/>
          </a:solidFill>
          <a:ln/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4709160" y="2468880"/>
            <a:ext cx="1371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02</a:t>
            </a:r>
            <a:endParaRPr lang="en-US" sz="3600" dirty="0"/>
          </a:p>
        </p:txBody>
      </p:sp>
      <p:sp>
        <p:nvSpPr>
          <p:cNvPr id="15" name="Text 13"/>
          <p:cNvSpPr/>
          <p:nvPr/>
        </p:nvSpPr>
        <p:spPr>
          <a:xfrm>
            <a:off x="4709160" y="301752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모방 (Imitate)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4709160" y="342900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Day 1 오후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709160" y="3749040"/>
            <a:ext cx="3017520" cy="0"/>
          </a:xfrm>
          <a:prstGeom prst="line">
            <a:avLst/>
          </a:prstGeom>
          <a:noFill/>
          <a:ln w="9525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709160" y="3840480"/>
            <a:ext cx="3108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 Use와 Agent Loop를 직접 구현하며 코딩 에이전트의 뼈대를 완성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709160" y="4846320"/>
            <a:ext cx="3108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Ch.4  첫 도구: Read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Ch.5  Agent Loop + retry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→ v0.5 완성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8229600" y="2286000"/>
            <a:ext cx="3611880" cy="4206240"/>
          </a:xfrm>
          <a:prstGeom prst="roundRect">
            <a:avLst>
              <a:gd name="adj" fmla="val 2025"/>
            </a:avLst>
          </a:prstGeom>
          <a:solidFill>
            <a:srgbClr val="F96167"/>
          </a:solidFill>
          <a:ln/>
          <a:effectLst>
            <a:outerShdw sx="100000" sy="100000" kx="0" ky="0" algn="bl" rotWithShape="0" blurRad="101600" dist="25400" dir="5400000">
              <a:srgbClr val="000000">
                <a:alpha val="10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8503920" y="2468880"/>
            <a:ext cx="1371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03</a:t>
            </a:r>
            <a:endParaRPr lang="en-US" sz="3600" dirty="0"/>
          </a:p>
        </p:txBody>
      </p:sp>
      <p:sp>
        <p:nvSpPr>
          <p:cNvPr id="22" name="Text 20"/>
          <p:cNvSpPr/>
          <p:nvPr/>
        </p:nvSpPr>
        <p:spPr>
          <a:xfrm>
            <a:off x="8503920" y="301752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확장 (Extend)</a:t>
            </a:r>
            <a:endParaRPr lang="en-US" sz="2000" dirty="0"/>
          </a:p>
        </p:txBody>
      </p:sp>
      <p:sp>
        <p:nvSpPr>
          <p:cNvPr id="23" name="Text 21"/>
          <p:cNvSpPr/>
          <p:nvPr/>
        </p:nvSpPr>
        <p:spPr>
          <a:xfrm>
            <a:off x="8503920" y="342900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Day 2 종일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8503920" y="3749040"/>
            <a:ext cx="3017520" cy="0"/>
          </a:xfrm>
          <a:prstGeom prst="line">
            <a:avLst/>
          </a:prstGeom>
          <a:noFill/>
          <a:ln w="9525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503920" y="3840480"/>
            <a:ext cx="3108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권한 시스템·MCP·운영까지 — 사내 도입 가능한 프로덕션 수준으로 확장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8503920" y="4846320"/>
            <a:ext cx="3108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Ch.6  안전한 toolset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Ch.7  Permission System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Ch.8  Prompt Artifact화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Ch.9  MCP 통합 [신규]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Ch.10 운영·평가 [신규]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685800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640080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spc="6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DAY 01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65760" y="128016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01</a:t>
            </a:r>
            <a:endParaRPr lang="en-US" sz="11000" dirty="0"/>
          </a:p>
        </p:txBody>
      </p:sp>
      <p:sp>
        <p:nvSpPr>
          <p:cNvPr id="5" name="Shape 3"/>
          <p:cNvSpPr/>
          <p:nvPr/>
        </p:nvSpPr>
        <p:spPr>
          <a:xfrm>
            <a:off x="1280160" y="3429000"/>
            <a:ext cx="640080" cy="54864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1188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400" kern="0" dirty="0">
                <a:solidFill>
                  <a:srgbClr val="CADCF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FOUNDATION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65760" y="406908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관찰에서</a:t>
            </a:r>
            <a:endParaRPr lang="en-US" sz="1700" dirty="0"/>
          </a:p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최소 에이전트까지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365760" y="5120640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총 8시간 / 5개 챕터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5669280"/>
            <a:ext cx="2286000" cy="914400"/>
          </a:xfrm>
          <a:prstGeom prst="rect">
            <a:avLst/>
          </a:prstGeom>
          <a:solidFill>
            <a:srgbClr val="F96167">
              <a:alpha val="30000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571500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MILESTONE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457200" y="598932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v0.5 에이전트 완성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457200" y="62636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멀티스텝 작업 수행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566160" y="4114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커리큘럼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566160" y="77724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1일차 — 관찰에서 최소 에이전트까지</a:t>
            </a:r>
            <a:endParaRPr lang="en-US" sz="2600" dirty="0"/>
          </a:p>
        </p:txBody>
      </p:sp>
      <p:sp>
        <p:nvSpPr>
          <p:cNvPr id="15" name="Text 13"/>
          <p:cNvSpPr/>
          <p:nvPr/>
        </p:nvSpPr>
        <p:spPr>
          <a:xfrm>
            <a:off x="3566160" y="146304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09:00–10:30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3566160" y="17099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Ch.1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4572000" y="146304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오리엔테이션과 전체 조망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4572000" y="1801368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하네스 엔지니어링이 중요한 이유 — Claude Code, Cursor, Aider 공통 구조 분해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코딩 에이전트의 4대 구성요소: LLM 호출 / Tool Use / Agent Loop / Permission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한국 기업이 자체 에이전트를 만들어야 하는 이유 — 보안·내재화·코드베이스 특화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3566160" y="2423160"/>
            <a:ext cx="822960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566160" y="249631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10:45–12:00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566160" y="2743200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Ch.2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4572000" y="2496312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1-shot 호출과 관찰성의 기초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4572000" y="2834640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Anthropic Messages API blocking 호출 분해 — request/response 전체 구조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토큰·레이턴시·비용 측정 minimal observability 구축, rich로 trace 출력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[한국] 사내 LLM Gateway(프록시) 경유 시 디버깅 패턴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3566160" y="3456432"/>
            <a:ext cx="822960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3566160" y="3529584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13:00–14:30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566160" y="3776472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Ch.3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4572000" y="3529584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멀티턴 REPL과 최소 시스템 프롬프트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4572000" y="3867912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대화 상태 관리 — messages 배열 누적 패턴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시스템 프롬프트의 최소 설계 원칙 (Anthropic 공식 가이드 기반)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[한국] 한국어 프롬프트 토큰 효율과 어조 일관성 패턴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3566160" y="4489704"/>
            <a:ext cx="822960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3566160" y="456285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14:45–16:15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3566160" y="4809744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Ch.4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4572000" y="4562856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첫 번째 도구 — Read를 3단계 진화로 구현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4572000" y="4901184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Tool Use API 작동 원리 — tool_use / tool_result 블록 흐름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Raw JSON → Anthropic SDK → Pydantic 모델 진화 실습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예제 태스크: "이 파일의 함수 개수를 세어줘"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3566160" y="5522976"/>
            <a:ext cx="822960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566160" y="559612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16:30–18:00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3566160" y="5843016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Ch.5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4572000" y="5596128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Agent Loop — 재시도와 TodoWrite 패턴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4572000" y="5934456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while not done: call → execute_tools → append_result 정식 구조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stop_reason 분기, rate-limit·transient·tool error 재시도 전략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TodoWrite — 에이전트의 self-planning 능력 끌어내기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685800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640080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spc="600" kern="0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DAY 02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65760" y="128016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02</a:t>
            </a:r>
            <a:endParaRPr lang="en-US" sz="11000" dirty="0"/>
          </a:p>
        </p:txBody>
      </p:sp>
      <p:sp>
        <p:nvSpPr>
          <p:cNvPr id="5" name="Shape 3"/>
          <p:cNvSpPr/>
          <p:nvPr/>
        </p:nvSpPr>
        <p:spPr>
          <a:xfrm>
            <a:off x="1280160" y="3429000"/>
            <a:ext cx="640080" cy="54864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1188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40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PRODUCTION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65760" y="4069080"/>
            <a:ext cx="24688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안전한 에이전트와</a:t>
            </a:r>
            <a:endParaRPr lang="en-US" sz="1700" dirty="0"/>
          </a:p>
          <a:p>
            <a:pPr algn="ct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신뢰 경계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365760" y="5120640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총 8시간 / 5개 챕터 (2개 신규)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5669280"/>
            <a:ext cx="2286000" cy="91440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571500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FINAL MILESTONE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457200" y="598932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v1.0 에이전트 완성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457200" y="62636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사내 적용 + 라이트닝 발표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566160" y="4114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커리큘럼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566160" y="77724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2일차 — 안전한 에이전트와 신뢰 경계</a:t>
            </a:r>
            <a:endParaRPr lang="en-US" sz="2600" dirty="0"/>
          </a:p>
        </p:txBody>
      </p:sp>
      <p:sp>
        <p:nvSpPr>
          <p:cNvPr id="15" name="Text 13"/>
          <p:cNvSpPr/>
          <p:nvPr/>
        </p:nvSpPr>
        <p:spPr>
          <a:xfrm>
            <a:off x="3566160" y="146304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09:00–10:30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3566160" y="170992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Ch.6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4572000" y="146304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안전한 도구셋 — Write / Edit / Glob / Grep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4572000" y="1801368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Write: 신규 생성과 덮어쓰기의 구분, 백업 전략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Edit: str_replace 패턴 — Claude Code의 unique-string 매칭이 옳은 이유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Glob/Grep: ripgrep 래핑과 결과 토큰 한도 관리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3566160" y="2423160"/>
            <a:ext cx="822960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566160" y="249631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10:45–12:00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566160" y="2743200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Ch.7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4572000" y="2496312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Permission System과 신뢰 경계  [핵심]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4572000" y="2834640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3-tier 승인 체계: 자동허용(Read) / 사용자확인(Write) / 명시적승인+로깅(Bash)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Bash 도구 해금 — 화이트리스트 vs 블랙리스트 트레이드오프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[한국] PIPA · 내부통제 관점의 감사 로그 설계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3566160" y="3456432"/>
            <a:ext cx="822960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3566160" y="3529584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13:00–14:30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566160" y="3776472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Ch.8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4572000" y="3529584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Prompt Artifact화와 Tool Output 캡슐화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4572000" y="3867912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프롬프트를 코드가 아닌 artifact로 분리 — 버전 관리·A/B 테스트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Tool output을 XML 태그로 감싸는 패턴 — &lt;file_content&gt;, &lt;bash_output&gt;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긴 도구 결과물을 truncate / summarize하는 컨텍스트 관리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3566160" y="4489704"/>
            <a:ext cx="822960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3566160" y="456285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14:45–16:15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3566160" y="4809744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Ch.9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4572000" y="4562856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MCP 통합과 사내 도구 연동  [신규]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4572000" y="4901184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Model Context Protocol 개요 — 도구를 외부화해야 하는 이유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내가 만든 에이전트에 MCP 클라이언트 붙이기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[한국] HWP-MCP, 사내 JIRA · Confluence · GitLab 연동 패턴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3566160" y="5522976"/>
            <a:ext cx="822960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566160" y="559612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16:30–18:00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3566160" y="5843016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9616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Ch.10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4572000" y="5596128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운영·배포·평가  [신규]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4572000" y="5934456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비용·토큰 가시화 대시보드 (Tier별 추적), 골든 케이스 회귀 테스트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사내 배포 패턴: CLI / Slack 봇 / 웹 UI 비교</a:t>
            </a:r>
            <a:endParaRPr lang="en-US" sz="95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950" dirty="0">
                <a:solidFill>
                  <a:srgbClr val="2C2E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보안 체크리스트 + 라이트닝 발표 (3분 시연 × 인원수)</a:t>
            </a:r>
            <a:endParaRPr lang="en-US" sz="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37160" cy="137160"/>
          </a:xfrm>
          <a:prstGeom prst="ellipse">
            <a:avLst/>
          </a:prstGeom>
          <a:solidFill>
            <a:srgbClr val="F96167"/>
          </a:solidFill>
          <a:ln/>
        </p:spPr>
      </p:sp>
      <p:sp>
        <p:nvSpPr>
          <p:cNvPr id="3" name="Text 1"/>
          <p:cNvSpPr/>
          <p:nvPr/>
        </p:nvSpPr>
        <p:spPr>
          <a:xfrm>
            <a:off x="86868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  HANDS-ON SAMPLE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챕터별 실습 코드 미리보기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Ch.4 "첫 도구 Read"의 3단계 진화 실습 — 동일 도구를 3가지 방식으로 작성하며 추상화 수준을 체득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640080" y="2194560"/>
            <a:ext cx="3611880" cy="4206240"/>
          </a:xfrm>
          <a:prstGeom prst="rect">
            <a:avLst/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40080" y="2194560"/>
            <a:ext cx="3611880" cy="3657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8" name="Text 6"/>
          <p:cNvSpPr/>
          <p:nvPr/>
        </p:nvSpPr>
        <p:spPr>
          <a:xfrm>
            <a:off x="822960" y="2212848"/>
            <a:ext cx="18288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STAGE 1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22960" y="2651760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Raw JSON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822960" y="301752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 명세를 직접 작성하며 구조 이해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777240" y="3520440"/>
            <a:ext cx="3337560" cy="2743200"/>
          </a:xfrm>
          <a:prstGeom prst="rect">
            <a:avLst/>
          </a:prstGeom>
          <a:solidFill>
            <a:srgbClr val="2C2E3E"/>
          </a:solidFill>
          <a:ln/>
        </p:spPr>
      </p:sp>
      <p:sp>
        <p:nvSpPr>
          <p:cNvPr id="12" name="Text 10"/>
          <p:cNvSpPr/>
          <p:nvPr/>
        </p:nvSpPr>
        <p:spPr>
          <a:xfrm>
            <a:off x="868680" y="3611880"/>
            <a:ext cx="3200400" cy="2606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tool = {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"name": "read_file",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"description": "Read file contents",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"input_schema": {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"type": "object",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"properties": {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"path": {"type": "string"}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},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"required": ["path"]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}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}</a:t>
            </a:r>
            <a:endParaRPr lang="en-US" sz="850" dirty="0"/>
          </a:p>
          <a:p>
            <a:pPr indent="0" marL="0">
              <a:buNone/>
            </a:pP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resp = client.messages.create(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model="claude-sonnet-4-5",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max_tokens=1024,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tools=[tool],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messages=[{"role":"user",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"content":"app.py 읽어줘"}]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)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4434840" y="2194560"/>
            <a:ext cx="3611880" cy="4206240"/>
          </a:xfrm>
          <a:prstGeom prst="rect">
            <a:avLst/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434840" y="2194560"/>
            <a:ext cx="3611880" cy="3657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15" name="Text 13"/>
          <p:cNvSpPr/>
          <p:nvPr/>
        </p:nvSpPr>
        <p:spPr>
          <a:xfrm>
            <a:off x="4617720" y="2212848"/>
            <a:ext cx="18288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STAGE 2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4617720" y="2651760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SDK Helpers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4617720" y="301752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타입 힌트로 IDE 자동완성 활용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572000" y="3520440"/>
            <a:ext cx="3337560" cy="2743200"/>
          </a:xfrm>
          <a:prstGeom prst="rect">
            <a:avLst/>
          </a:prstGeom>
          <a:solidFill>
            <a:srgbClr val="2C2E3E"/>
          </a:solidFill>
          <a:ln/>
        </p:spPr>
      </p:sp>
      <p:sp>
        <p:nvSpPr>
          <p:cNvPr id="19" name="Text 17"/>
          <p:cNvSpPr/>
          <p:nvPr/>
        </p:nvSpPr>
        <p:spPr>
          <a:xfrm>
            <a:off x="4663440" y="3611880"/>
            <a:ext cx="3200400" cy="2606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from anthropic.types import (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ToolParam,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)</a:t>
            </a:r>
            <a:endParaRPr lang="en-US" sz="850" dirty="0"/>
          </a:p>
          <a:p>
            <a:pPr indent="0" marL="0">
              <a:buNone/>
            </a:pP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read_tool: ToolParam = {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"name": "read_file",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"description": "Read file",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"input_schema": {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"type": "object",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"properties": {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"path": {"type": "string"}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},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"required": ["path"],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}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}</a:t>
            </a:r>
            <a:endParaRPr lang="en-US" sz="850" dirty="0"/>
          </a:p>
          <a:p>
            <a:pPr indent="0" marL="0">
              <a:buNone/>
            </a:pP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타입 검사로 오타 방지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autocomplete 작동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8229600" y="2194560"/>
            <a:ext cx="3611880" cy="4206240"/>
          </a:xfrm>
          <a:prstGeom prst="rect">
            <a:avLst/>
          </a:prstGeom>
          <a:solidFill>
            <a:srgbClr val="F8F9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2194560"/>
            <a:ext cx="3611880" cy="365760"/>
          </a:xfrm>
          <a:prstGeom prst="rect">
            <a:avLst/>
          </a:prstGeom>
          <a:solidFill>
            <a:srgbClr val="1E2761"/>
          </a:solidFill>
          <a:ln/>
        </p:spPr>
      </p:sp>
      <p:sp>
        <p:nvSpPr>
          <p:cNvPr id="22" name="Text 20"/>
          <p:cNvSpPr/>
          <p:nvPr/>
        </p:nvSpPr>
        <p:spPr>
          <a:xfrm>
            <a:off x="8412480" y="2212848"/>
            <a:ext cx="18288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9616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STAGE 3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8412480" y="2651760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Pydantic Schema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8412480" y="301752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단일 진실 공급원으로 스키마 관리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8366760" y="3520440"/>
            <a:ext cx="3337560" cy="2743200"/>
          </a:xfrm>
          <a:prstGeom prst="rect">
            <a:avLst/>
          </a:prstGeom>
          <a:solidFill>
            <a:srgbClr val="2C2E3E"/>
          </a:solidFill>
          <a:ln/>
        </p:spPr>
      </p:sp>
      <p:sp>
        <p:nvSpPr>
          <p:cNvPr id="26" name="Text 24"/>
          <p:cNvSpPr/>
          <p:nvPr/>
        </p:nvSpPr>
        <p:spPr>
          <a:xfrm>
            <a:off x="8458200" y="3611880"/>
            <a:ext cx="3200400" cy="2606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from pydantic import BaseModel,Field</a:t>
            </a:r>
            <a:endParaRPr lang="en-US" sz="850" dirty="0"/>
          </a:p>
          <a:p>
            <a:pPr indent="0" marL="0">
              <a:buNone/>
            </a:pP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class ReadFileInput(BaseModel):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path: str = Field(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..., description="파일 경로")</a:t>
            </a:r>
            <a:endParaRPr lang="en-US" sz="850" dirty="0"/>
          </a:p>
          <a:p>
            <a:pPr indent="0" marL="0">
              <a:buNone/>
            </a:pP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read_tool = {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"name": "read_file",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"description": "Read file",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"input_schema":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ReadFileInput.model_json_schema()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}</a:t>
            </a:r>
            <a:endParaRPr lang="en-US" sz="850" dirty="0"/>
          </a:p>
          <a:p>
            <a:pPr indent="0" marL="0">
              <a:buNone/>
            </a:pP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Pydantic이 입력 검증까지</a:t>
            </a:r>
            <a:endParaRPr lang="en-US" sz="850" dirty="0"/>
          </a:p>
          <a:p>
            <a:pPr indent="0" marL="0">
              <a:buNone/>
            </a:pPr>
            <a:r>
              <a:rPr lang="en-US" sz="850" dirty="0">
                <a:solidFill>
                  <a:srgbClr val="E2E8F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# 자동으로 처리해줌</a:t>
            </a:r>
            <a:endParaRPr lang="en-US" sz="850" dirty="0"/>
          </a:p>
        </p:txBody>
      </p:sp>
      <p:sp>
        <p:nvSpPr>
          <p:cNvPr id="27" name="Shape 25"/>
          <p:cNvSpPr/>
          <p:nvPr/>
        </p:nvSpPr>
        <p:spPr>
          <a:xfrm>
            <a:off x="640080" y="6537960"/>
            <a:ext cx="10927080" cy="274320"/>
          </a:xfrm>
          <a:prstGeom prst="rect">
            <a:avLst/>
          </a:prstGeom>
          <a:solidFill>
            <a:srgbClr val="F96167"/>
          </a:solidFill>
          <a:ln/>
        </p:spPr>
      </p:sp>
      <p:sp>
        <p:nvSpPr>
          <p:cNvPr id="28" name="Text 26"/>
          <p:cNvSpPr/>
          <p:nvPr/>
        </p:nvSpPr>
        <p:spPr>
          <a:xfrm>
            <a:off x="640080" y="6537960"/>
            <a:ext cx="10927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동일한 도구를 3번 만들며 "왜 추상화하는가"를 몸으로 익힌다 — 추상화의 비용과 이득을 동시에 체득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Claude Code 하네스 엔지니어링 교육 커리큘럼 제안서</dc:title>
  <dc:subject>PptxGenJS Presentation</dc:subject>
  <dc:creator>Jaewoo</dc:creator>
  <cp:lastModifiedBy>Jaewoo</cp:lastModifiedBy>
  <cp:revision>1</cp:revision>
  <dcterms:created xsi:type="dcterms:W3CDTF">2026-04-27T08:36:40Z</dcterms:created>
  <dcterms:modified xsi:type="dcterms:W3CDTF">2026-04-27T08:36:40Z</dcterms:modified>
</cp:coreProperties>
</file>