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2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5943600" y="45720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spc="5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 PROGRAM · 1 DAY · 2026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822960" y="146304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F8F5E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에이전트 시대의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822960" y="2286000"/>
            <a:ext cx="105156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임원 의사결정 가이드</a:t>
            </a:r>
            <a:endParaRPr lang="en-US" sz="6400" dirty="0"/>
          </a:p>
        </p:txBody>
      </p:sp>
      <p:sp>
        <p:nvSpPr>
          <p:cNvPr id="6" name="Shape 4"/>
          <p:cNvSpPr/>
          <p:nvPr/>
        </p:nvSpPr>
        <p:spPr>
          <a:xfrm>
            <a:off x="822960" y="3657600"/>
            <a:ext cx="91440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384048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i="1" dirty="0">
                <a:solidFill>
                  <a:srgbClr val="E8D49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의사결정자를 위한 1Day 3시간 집중 과정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822960" y="4572000"/>
            <a:ext cx="10058400" cy="914400"/>
          </a:xfrm>
          <a:prstGeom prst="rect">
            <a:avLst/>
          </a:prstGeom>
          <a:solidFill>
            <a:srgbClr val="C9A961">
              <a:alpha val="12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1097280" y="4663440"/>
            <a:ext cx="9601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 연구가 밝힌 AI 파일럿 95% 실패의 진짜 원인 — </a:t>
            </a:r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기술이 아니라 임원 스폰서십입니다.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097280" y="5029200"/>
            <a:ext cx="9601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삼성전자·한화·아모레퍼시픽이 임원진을 먼저 교육시키는 이유를 3시간에 압축합니다.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822960" y="594360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제안일: </a:t>
            </a:r>
            <a:pPr indent="0" marL="0">
              <a:buNone/>
            </a:pPr>
            <a:r>
              <a:rPr lang="en-US" sz="1200" b="1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2026년 4월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대상: </a:t>
            </a:r>
            <a:pPr indent="0" marL="0">
              <a:buNone/>
            </a:pPr>
            <a:r>
              <a:rPr lang="en-US" sz="1200" b="1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C-level 및 부사장·상무급 임원진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KOREA CASES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이미 움직이고 있는 한국 기업들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임원진이 직접 결재 라인을 뚫은 사례 — 본 과정 수료 후 즉시 벤치마킹할 수 있는 한국 기업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194560"/>
            <a:ext cx="5394960" cy="1965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2194560"/>
            <a:ext cx="91440" cy="1965960"/>
          </a:xfrm>
          <a:prstGeom prst="rect">
            <a:avLst/>
          </a:prstGeom>
          <a:solidFill>
            <a:srgbClr val="C9A961"/>
          </a:solidFill>
          <a:ln/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2468880"/>
            <a:ext cx="548640" cy="54864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645920" y="246888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삼성전자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645920" y="278892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 교육 / 전사 표준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960120" y="315468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임원 600명 AI 특별 교육 (2026.3-4)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960120" y="352044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DX부문 부사장·상무급 600명에게 10차례 교육. 글로벌 트렌드 / 바이브 코딩 / 프로세스 재설계 / 리더 역할 4가지로 구성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6263640" y="2194560"/>
            <a:ext cx="5394960" cy="1965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263640" y="2194560"/>
            <a:ext cx="91440" cy="1965960"/>
          </a:xfrm>
          <a:prstGeom prst="rect">
            <a:avLst/>
          </a:prstGeom>
          <a:solidFill>
            <a:srgbClr val="C9A961"/>
          </a:solidFill>
          <a:ln/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2468880"/>
            <a:ext cx="548640" cy="548640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7269480" y="246888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한화</a:t>
            </a: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7269480" y="278892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거버넌스 / 자율 진화</a:t>
            </a:r>
            <a:endParaRPr lang="en-US" sz="900" dirty="0"/>
          </a:p>
        </p:txBody>
      </p:sp>
      <p:sp>
        <p:nvSpPr>
          <p:cNvPr id="18" name="Text 14"/>
          <p:cNvSpPr/>
          <p:nvPr/>
        </p:nvSpPr>
        <p:spPr>
          <a:xfrm>
            <a:off x="6583680" y="315468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자율형 AI 에이전트로 진화 중</a:t>
            </a:r>
            <a:endParaRPr lang="en-US" sz="1300" dirty="0"/>
          </a:p>
        </p:txBody>
      </p:sp>
      <p:sp>
        <p:nvSpPr>
          <p:cNvPr id="19" name="Text 15"/>
          <p:cNvSpPr/>
          <p:nvPr/>
        </p:nvSpPr>
        <p:spPr>
          <a:xfrm>
            <a:off x="6583680" y="352044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코파일럿 스튜디오 기반 정기회의체 보고서 에이전트 · 환경법규 검토 에이전트 운영. 부사장급 임원이 직접 도입을 주도</a:t>
            </a:r>
            <a:endParaRPr lang="en-US" sz="1000" dirty="0"/>
          </a:p>
        </p:txBody>
      </p:sp>
      <p:sp>
        <p:nvSpPr>
          <p:cNvPr id="20" name="Shape 16"/>
          <p:cNvSpPr/>
          <p:nvPr/>
        </p:nvSpPr>
        <p:spPr>
          <a:xfrm>
            <a:off x="640080" y="4343400"/>
            <a:ext cx="5394960" cy="1965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1" name="Shape 17"/>
          <p:cNvSpPr/>
          <p:nvPr/>
        </p:nvSpPr>
        <p:spPr>
          <a:xfrm>
            <a:off x="640080" y="4343400"/>
            <a:ext cx="91440" cy="1965960"/>
          </a:xfrm>
          <a:prstGeom prst="rect">
            <a:avLst/>
          </a:prstGeom>
          <a:solidFill>
            <a:srgbClr val="C9A961"/>
          </a:solidFill>
          <a:ln/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" y="4617720"/>
            <a:ext cx="548640" cy="548640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1645920" y="46177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LG전자 HS본부</a:t>
            </a:r>
            <a:endParaRPr lang="en-US" sz="1600" dirty="0"/>
          </a:p>
        </p:txBody>
      </p:sp>
      <p:sp>
        <p:nvSpPr>
          <p:cNvPr id="24" name="Text 19"/>
          <p:cNvSpPr/>
          <p:nvPr/>
        </p:nvSpPr>
        <p:spPr>
          <a:xfrm>
            <a:off x="1645920" y="493776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제조 / R&amp;D 자동화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960120" y="53035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CHATDA 에이전틱 AI 플랫폼</a:t>
            </a:r>
            <a:endParaRPr lang="en-US" sz="1300" dirty="0"/>
          </a:p>
        </p:txBody>
      </p:sp>
      <p:sp>
        <p:nvSpPr>
          <p:cNvPr id="26" name="Text 21"/>
          <p:cNvSpPr/>
          <p:nvPr/>
        </p:nvSpPr>
        <p:spPr>
          <a:xfrm>
            <a:off x="960120" y="566928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수천만 가전제품 데이터를 분석하는 자체 플랫폼에 에이전틱 AI 적용. R&amp;D 본부장의 강력한 스폰서십으로 가속</a:t>
            </a:r>
            <a:endParaRPr lang="en-US" sz="1000" dirty="0"/>
          </a:p>
        </p:txBody>
      </p:sp>
      <p:sp>
        <p:nvSpPr>
          <p:cNvPr id="27" name="Shape 22"/>
          <p:cNvSpPr/>
          <p:nvPr/>
        </p:nvSpPr>
        <p:spPr>
          <a:xfrm>
            <a:off x="6263640" y="4343400"/>
            <a:ext cx="5394960" cy="196596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8" name="Shape 23"/>
          <p:cNvSpPr/>
          <p:nvPr/>
        </p:nvSpPr>
        <p:spPr>
          <a:xfrm>
            <a:off x="6263640" y="4343400"/>
            <a:ext cx="91440" cy="1965960"/>
          </a:xfrm>
          <a:prstGeom prst="rect">
            <a:avLst/>
          </a:prstGeom>
          <a:solidFill>
            <a:srgbClr val="C9A961"/>
          </a:solidFill>
          <a:ln/>
        </p:spPr>
      </p:sp>
      <p:pic>
        <p:nvPicPr>
          <p:cNvPr id="2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4617720"/>
            <a:ext cx="548640" cy="548640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7269480" y="46177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대상그룹</a:t>
            </a:r>
            <a:endParaRPr lang="en-US" sz="1600" dirty="0"/>
          </a:p>
        </p:txBody>
      </p:sp>
      <p:sp>
        <p:nvSpPr>
          <p:cNvPr id="31" name="Text 25"/>
          <p:cNvSpPr/>
          <p:nvPr/>
        </p:nvSpPr>
        <p:spPr>
          <a:xfrm>
            <a:off x="7269480" y="493776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식품 / 임원 주도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6583680" y="53035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2026년을 AI 기반 업무 전환의 원년으로</a:t>
            </a:r>
            <a:endParaRPr lang="en-US" sz="1300" dirty="0"/>
          </a:p>
        </p:txBody>
      </p:sp>
      <p:sp>
        <p:nvSpPr>
          <p:cNvPr id="33" name="Text 27"/>
          <p:cNvSpPr/>
          <p:nvPr/>
        </p:nvSpPr>
        <p:spPr>
          <a:xfrm>
            <a:off x="6583680" y="5669280"/>
            <a:ext cx="4846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DT추진실장이 직접 추진. 자체 "대상 AI" 플랫폼 전사 도입 + 연구 활동 지원·영업 보고서 자동화 에이전트 구축</a:t>
            </a:r>
            <a:endParaRPr lang="en-US" sz="1000" dirty="0"/>
          </a:p>
        </p:txBody>
      </p:sp>
      <p:sp>
        <p:nvSpPr>
          <p:cNvPr id="34" name="Text 28"/>
          <p:cNvSpPr/>
          <p:nvPr/>
        </p:nvSpPr>
        <p:spPr>
          <a:xfrm>
            <a:off x="640080" y="65379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이비엔(EBN, 2026.4), MS Korea 프론티어 기업 리포트(2025.9), 식품저널(2025.10)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 PRICING &amp; DIFFERENTIATION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교육비 가이드 &amp; 차별점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권장 패키지 (임원 30명 기준)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103120"/>
            <a:ext cx="5440680" cy="429768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7" name="Shape 5"/>
          <p:cNvSpPr/>
          <p:nvPr/>
        </p:nvSpPr>
        <p:spPr>
          <a:xfrm>
            <a:off x="640080" y="2103120"/>
            <a:ext cx="5440680" cy="73152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8" name="Text 6"/>
          <p:cNvSpPr/>
          <p:nvPr/>
        </p:nvSpPr>
        <p:spPr>
          <a:xfrm>
            <a:off x="868680" y="233172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 PACKAGE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68680" y="274320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강사료 (특급, 3시간 × 250만원)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029200" y="2743200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750만원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868680" y="31546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교재·자료 제작 (임원용 핸드아웃)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029200" y="3154680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100만원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868680" y="356616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워크샵 시설 (다과·식음료 포함)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5029200" y="3566160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80만원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68680" y="39776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사후 90일 액션 플랜 리뷰 (1회)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029200" y="3977640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50만원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868680" y="4526280"/>
            <a:ext cx="5029200" cy="0"/>
          </a:xfrm>
          <a:prstGeom prst="line">
            <a:avLst/>
          </a:prstGeom>
          <a:noFill/>
          <a:ln w="19050">
            <a:solidFill>
              <a:srgbClr val="C9A961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68680" y="466344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총 합계 (참고)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868680" y="4983480"/>
            <a:ext cx="5029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약 980만원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868680" y="566928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인당 환산 약 33만원 / 시간당 약 11만원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68680" y="594360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※ 부가세 별도, 강사 등급·인원수 따라 협의 가능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6400800" y="1691640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일반 트렌드 강의와의 차이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6400800" y="2103120"/>
            <a:ext cx="516636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6400800" y="2103120"/>
            <a:ext cx="73152" cy="9601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5" name="Text 23"/>
          <p:cNvSpPr/>
          <p:nvPr/>
        </p:nvSpPr>
        <p:spPr>
          <a:xfrm>
            <a:off x="6583680" y="217627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초점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6583680" y="246888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일반: </a:t>
            </a:r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최신 기술 트렌드 소개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583680" y="2743200"/>
            <a:ext cx="4846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과정: </a:t>
            </a:r>
            <a:pPr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임원이 다음 분기 결재할 수 있는 의사결정 프레임워크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6400800" y="3200400"/>
            <a:ext cx="516636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6400800" y="3200400"/>
            <a:ext cx="73152" cy="9601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0" name="Text 28"/>
          <p:cNvSpPr/>
          <p:nvPr/>
        </p:nvSpPr>
        <p:spPr>
          <a:xfrm>
            <a:off x="6583680" y="327355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산출물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6583680" y="356616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일반: </a:t>
            </a:r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수료증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583680" y="3840480"/>
            <a:ext cx="4846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과정: </a:t>
            </a:r>
            <a:pPr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자기 회사 기준 90일 액션 플랜 1페이지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6400800" y="4297680"/>
            <a:ext cx="516636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6400800" y="4297680"/>
            <a:ext cx="73152" cy="9601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5" name="Text 33"/>
          <p:cNvSpPr/>
          <p:nvPr/>
        </p:nvSpPr>
        <p:spPr>
          <a:xfrm>
            <a:off x="6583680" y="437083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데이터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6583680" y="466344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일반: </a:t>
            </a:r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글로벌 일반론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6583680" y="4937760"/>
            <a:ext cx="4846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과정: </a:t>
            </a:r>
            <a:pPr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 95% 실패 데이터 + 삼성·한화·대상그룹 한국 사례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6400800" y="5394960"/>
            <a:ext cx="5166360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6400800" y="5394960"/>
            <a:ext cx="73152" cy="9601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40" name="Text 38"/>
          <p:cNvSpPr/>
          <p:nvPr/>
        </p:nvSpPr>
        <p:spPr>
          <a:xfrm>
            <a:off x="6583680" y="546811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실행 보장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6583680" y="5760720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일반: </a:t>
            </a:r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수료 후 끝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583680" y="6035040"/>
            <a:ext cx="4846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과정: </a:t>
            </a:r>
            <a:pPr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수료 후 90일 액션 플랜 리뷰 1회 포함</a:t>
            </a:r>
            <a:endParaRPr lang="en-US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121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640080" y="640080"/>
            <a:ext cx="1371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“</a:t>
            </a:r>
            <a:endParaRPr lang="en-US" sz="13000" dirty="0"/>
          </a:p>
        </p:txBody>
      </p:sp>
      <p:sp>
        <p:nvSpPr>
          <p:cNvPr id="4" name="Text 2"/>
          <p:cNvSpPr/>
          <p:nvPr/>
        </p:nvSpPr>
        <p:spPr>
          <a:xfrm>
            <a:off x="1371600" y="1920240"/>
            <a:ext cx="100584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AI를 모르는 임원은 더 이상</a:t>
            </a:r>
            <a:endParaRPr lang="en-US" sz="4000" dirty="0"/>
          </a:p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경영 의사결정자가 아닙니다.</a:t>
            </a:r>
            <a:endParaRPr lang="en-US" sz="4000" dirty="0"/>
          </a:p>
        </p:txBody>
      </p:sp>
      <p:sp>
        <p:nvSpPr>
          <p:cNvPr id="5" name="Shape 3"/>
          <p:cNvSpPr/>
          <p:nvPr/>
        </p:nvSpPr>
        <p:spPr>
          <a:xfrm>
            <a:off x="1371600" y="3931920"/>
            <a:ext cx="91440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6" name="Text 4"/>
          <p:cNvSpPr/>
          <p:nvPr/>
        </p:nvSpPr>
        <p:spPr>
          <a:xfrm>
            <a:off x="1371600" y="411480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E8D49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3시간 뒤, 임원회의에 가져갈 90일 액션 플랜이 손에 쥐어집니다.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40080" y="5029200"/>
            <a:ext cx="10927080" cy="1280160"/>
          </a:xfrm>
          <a:prstGeom prst="rect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516636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9144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5544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 명단 확정 및 사전 자료 발송 (D-7)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5720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52120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AX 현황 1페이지 사전 작성 (D-3)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8229600" y="54864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869680" y="5532120"/>
            <a:ext cx="3017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1Day 3시간 집중 과정 진행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40080" y="6400800"/>
            <a:ext cx="10927080" cy="0"/>
          </a:xfrm>
          <a:prstGeom prst="line">
            <a:avLst/>
          </a:prstGeom>
          <a:noFill/>
          <a:ln w="12700">
            <a:solidFill>
              <a:srgbClr val="C9A96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0080" y="649224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600" kern="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126480" y="649224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문의 · 협의 가능 ·  2026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WHY NOW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파일럿의 95%는 왜 실패하는가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MIT NANDA 이니셔티브의 52개 기업 임원·직원 설문 — 실패 원인은 기술이 아닙니다.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286000"/>
            <a:ext cx="5029200" cy="402336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7" name="Shape 5"/>
          <p:cNvSpPr/>
          <p:nvPr/>
        </p:nvSpPr>
        <p:spPr>
          <a:xfrm>
            <a:off x="640080" y="2286000"/>
            <a:ext cx="73152" cy="402336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25603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 NANDA STUDY 2025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914400" y="2926080"/>
            <a:ext cx="457200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95%</a:t>
            </a:r>
            <a:endParaRPr lang="en-US" sz="14000" dirty="0"/>
          </a:p>
        </p:txBody>
      </p:sp>
      <p:sp>
        <p:nvSpPr>
          <p:cNvPr id="10" name="Text 8"/>
          <p:cNvSpPr/>
          <p:nvPr/>
        </p:nvSpPr>
        <p:spPr>
          <a:xfrm>
            <a:off x="914400" y="452628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E8D49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of AI pilots fail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914400" y="4983480"/>
            <a:ext cx="54864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12" name="Text 10"/>
          <p:cNvSpPr/>
          <p:nvPr/>
        </p:nvSpPr>
        <p:spPr>
          <a:xfrm>
            <a:off x="914400" y="5120640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기업의 AI 파일럿 95%가</a:t>
            </a:r>
            <a:endParaRPr lang="en-US" sz="1400" dirty="0"/>
          </a:p>
          <a:p>
            <a:pPr indent="0" marL="0">
              <a:buNone/>
            </a:pPr>
            <a:r>
              <a:rPr lang="en-US" sz="1400" b="1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실제 운영 단계에 도달하지 못함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914400" y="589788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B5A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52개 기업의 임원·직원 대상 10점 척도 설문 (MIT 2025)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43600" y="228600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2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실패 원인 (10점 척도)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943600" y="2743200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</a:t>
            </a:r>
            <a:endParaRPr lang="en-US" sz="4400" dirty="0"/>
          </a:p>
        </p:txBody>
      </p:sp>
      <p:sp>
        <p:nvSpPr>
          <p:cNvPr id="16" name="Text 14"/>
          <p:cNvSpPr/>
          <p:nvPr/>
        </p:nvSpPr>
        <p:spPr>
          <a:xfrm>
            <a:off x="6675120" y="301752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 10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498080" y="278892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새 도구 채택에 대한 거부감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7498080" y="310896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조직 문화 · 변화관리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943600" y="3520440"/>
            <a:ext cx="576072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943600" y="3611880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</a:t>
            </a:r>
            <a:endParaRPr lang="en-US" sz="4400" dirty="0"/>
          </a:p>
        </p:txBody>
      </p:sp>
      <p:sp>
        <p:nvSpPr>
          <p:cNvPr id="21" name="Text 19"/>
          <p:cNvSpPr/>
          <p:nvPr/>
        </p:nvSpPr>
        <p:spPr>
          <a:xfrm>
            <a:off x="6675120" y="388620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 10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498080" y="365760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변화관리의 어려움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498080" y="397764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 주도 부재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943600" y="4389120"/>
            <a:ext cx="576072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943600" y="4480560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</a:t>
            </a:r>
            <a:endParaRPr lang="en-US" sz="4400" dirty="0"/>
          </a:p>
        </p:txBody>
      </p:sp>
      <p:sp>
        <p:nvSpPr>
          <p:cNvPr id="26" name="Text 24"/>
          <p:cNvSpPr/>
          <p:nvPr/>
        </p:nvSpPr>
        <p:spPr>
          <a:xfrm>
            <a:off x="6675120" y="475488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 10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7498080" y="452628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 스폰서십 부족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7498080" y="484632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결재·예산·우선순위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5943600" y="5257800"/>
            <a:ext cx="576072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5943600" y="5349240"/>
            <a:ext cx="822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</a:t>
            </a:r>
            <a:endParaRPr lang="en-US" sz="4400" dirty="0"/>
          </a:p>
        </p:txBody>
      </p:sp>
      <p:sp>
        <p:nvSpPr>
          <p:cNvPr id="31" name="Text 29"/>
          <p:cNvSpPr/>
          <p:nvPr/>
        </p:nvSpPr>
        <p:spPr>
          <a:xfrm>
            <a:off x="6675120" y="5623560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 10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7498080" y="5394960"/>
            <a:ext cx="4389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열악한 사용자 경험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7498080" y="571500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워크플로우 부정합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40080" y="65379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MIT NANDA Initiative Survey (2025), KT Enterprise AX Insight 인용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 CASE IN POINT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삼성전자가 임원 600명을 먼저 가르치는 이유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2026년 3~4월, 삼성전자는 DX부문 부사장·상무급 임원 600여명 전원에게 AI 특별 교육을 10차례 실시했습니다.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194560"/>
            <a:ext cx="5394960" cy="1645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2194560"/>
            <a:ext cx="73152" cy="16459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2423160"/>
            <a:ext cx="914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1828800" y="2468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글로벌 AI 에이전트 트렌드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14400" y="3017520"/>
            <a:ext cx="4937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스스로 추론하고 행동하는 에이전트 AI — 24시간 일하는 디지털 인력의 등장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63640" y="2194560"/>
            <a:ext cx="5394960" cy="1645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263640" y="2194560"/>
            <a:ext cx="73152" cy="16459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13" name="Text 11"/>
          <p:cNvSpPr/>
          <p:nvPr/>
        </p:nvSpPr>
        <p:spPr>
          <a:xfrm>
            <a:off x="6537960" y="2423160"/>
            <a:ext cx="914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7452360" y="24688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바이브 코딩을 이용한 AI 활용법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537960" y="3017520"/>
            <a:ext cx="4937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비개발 임원도 자연어로 업무를 자동화 — 의사결정자가 직접 시연하는 시대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40080" y="4023360"/>
            <a:ext cx="5394960" cy="1645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" y="4023360"/>
            <a:ext cx="73152" cy="16459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18" name="Text 16"/>
          <p:cNvSpPr/>
          <p:nvPr/>
        </p:nvSpPr>
        <p:spPr>
          <a:xfrm>
            <a:off x="914400" y="4251960"/>
            <a:ext cx="914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1828800" y="42976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업무 프로세스 재설계 원칙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914400" y="4846320"/>
            <a:ext cx="4937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기존 프로세스에 AI를 "끼우는" 것이 아니라, AI 중심으로 처음부터 다시 설계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263640" y="4023360"/>
            <a:ext cx="5394960" cy="1645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263640" y="4023360"/>
            <a:ext cx="73152" cy="16459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3" name="Text 21"/>
          <p:cNvSpPr/>
          <p:nvPr/>
        </p:nvSpPr>
        <p:spPr>
          <a:xfrm>
            <a:off x="6537960" y="4251960"/>
            <a:ext cx="914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2800" dirty="0"/>
          </a:p>
        </p:txBody>
      </p:sp>
      <p:sp>
        <p:nvSpPr>
          <p:cNvPr id="24" name="Text 22"/>
          <p:cNvSpPr/>
          <p:nvPr/>
        </p:nvSpPr>
        <p:spPr>
          <a:xfrm>
            <a:off x="7452360" y="429768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AX 가속화를 위한 리더의 역할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6537960" y="4846320"/>
            <a:ext cx="4937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임원이 직접 의사결정을 내려야 할 사항 — 거버넌스, 예산 배분, 조직 재설계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40080" y="6035040"/>
            <a:ext cx="10927080" cy="64008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27" name="Shape 25"/>
          <p:cNvSpPr/>
          <p:nvPr/>
        </p:nvSpPr>
        <p:spPr>
          <a:xfrm>
            <a:off x="640080" y="6035040"/>
            <a:ext cx="73152" cy="64008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8" name="Text 26"/>
          <p:cNvSpPr/>
          <p:nvPr/>
        </p:nvSpPr>
        <p:spPr>
          <a:xfrm>
            <a:off x="914400" y="603504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INSIGHT  </a:t>
            </a:r>
            <a:pPr indent="0" marL="0">
              <a:buNone/>
            </a:pPr>
            <a:r>
              <a:rPr lang="en-US" sz="13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본 과정은 삼성전자의 임원 교육 4가지 주제를 </a:t>
            </a:r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한국 기업 환경에 맞춰 1Day 3시간으로 압축</a:t>
            </a:r>
            <a:pPr indent="0" marL="0">
              <a:buNone/>
            </a:pPr>
            <a:r>
              <a:rPr lang="en-US" sz="13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한 구성입니다.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40080" y="67665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출처: 이비엔(EBN) 뉴스 — "삼성전자, DX부문 임원 AI 교육…AX 추진 가속화" (2026.4)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 OVERVIEW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과정 개요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과정명 (3가지 후보)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148840"/>
            <a:ext cx="73152" cy="11887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7" name="Text 5"/>
          <p:cNvSpPr/>
          <p:nvPr/>
        </p:nvSpPr>
        <p:spPr>
          <a:xfrm>
            <a:off x="868680" y="21488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[추천]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783080" y="21305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에이전트 시대의 임원 의사결정 가이드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68680" y="25146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지금 결정하지 않으면, 3년 안에 따라잡힙니다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868680" y="28803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결정자의 책임을 직설적으로 환기시키는 격조 있는 네이밍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40080" y="3520440"/>
            <a:ext cx="73152" cy="1188720"/>
          </a:xfrm>
          <a:prstGeom prst="rect">
            <a:avLst/>
          </a:prstGeom>
          <a:solidFill>
            <a:srgbClr val="D4D0C5"/>
          </a:solidFill>
          <a:ln/>
        </p:spPr>
      </p:sp>
      <p:sp>
        <p:nvSpPr>
          <p:cNvPr id="12" name="Text 10"/>
          <p:cNvSpPr/>
          <p:nvPr/>
        </p:nvSpPr>
        <p:spPr>
          <a:xfrm>
            <a:off x="868680" y="35204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[격식]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1783080" y="35021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임원진 AX 1Day 집중 과정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868680" y="38862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전환의 의사결정 프레임워크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68680" y="42519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결재 라인에 그대로 올릴 수 있는 정통 톤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40080" y="4892040"/>
            <a:ext cx="73152" cy="1188720"/>
          </a:xfrm>
          <a:prstGeom prst="rect">
            <a:avLst/>
          </a:prstGeom>
          <a:solidFill>
            <a:srgbClr val="D4D0C5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489204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[흥미]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1783080" y="487375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잠든 사이 일하는 회사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868680" y="52578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임원이 알아야 할 디지털 노동의 시대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868680" y="5623560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삼성·한화 사례를 통해 "우리 회사도 늦지 않을까"를 환기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7315200" y="1691640"/>
            <a:ext cx="4251960" cy="475488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22" name="Shape 20"/>
          <p:cNvSpPr/>
          <p:nvPr/>
        </p:nvSpPr>
        <p:spPr>
          <a:xfrm>
            <a:off x="7315200" y="1691640"/>
            <a:ext cx="4251960" cy="73152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3" name="Text 21"/>
          <p:cNvSpPr/>
          <p:nvPr/>
        </p:nvSpPr>
        <p:spPr>
          <a:xfrm>
            <a:off x="7589520" y="19202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A GLANCE</a:t>
            </a:r>
            <a:endParaRPr lang="en-US" sz="1000" dirty="0"/>
          </a:p>
        </p:txBody>
      </p:sp>
      <p:pic>
        <p:nvPicPr>
          <p:cNvPr id="2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9520" y="2423160"/>
            <a:ext cx="365760" cy="365760"/>
          </a:xfrm>
          <a:prstGeom prst="rect">
            <a:avLst/>
          </a:prstGeom>
        </p:spPr>
      </p:pic>
      <p:sp>
        <p:nvSpPr>
          <p:cNvPr id="25" name="Text 22"/>
          <p:cNvSpPr/>
          <p:nvPr/>
        </p:nvSpPr>
        <p:spPr>
          <a:xfrm>
            <a:off x="8092440" y="231343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강의 일수</a:t>
            </a:r>
            <a:endParaRPr lang="en-US" sz="1000" dirty="0"/>
          </a:p>
        </p:txBody>
      </p:sp>
      <p:sp>
        <p:nvSpPr>
          <p:cNvPr id="26" name="Text 23"/>
          <p:cNvSpPr/>
          <p:nvPr/>
        </p:nvSpPr>
        <p:spPr>
          <a:xfrm>
            <a:off x="8092440" y="256032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1Day / 3시간 집중</a:t>
            </a:r>
            <a:endParaRPr lang="en-US" sz="1300" dirty="0"/>
          </a:p>
        </p:txBody>
      </p:sp>
      <p:pic>
        <p:nvPicPr>
          <p:cNvPr id="2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0" y="3200400"/>
            <a:ext cx="365760" cy="365760"/>
          </a:xfrm>
          <a:prstGeom prst="rect">
            <a:avLst/>
          </a:prstGeom>
        </p:spPr>
      </p:pic>
      <p:sp>
        <p:nvSpPr>
          <p:cNvPr id="28" name="Text 24"/>
          <p:cNvSpPr/>
          <p:nvPr/>
        </p:nvSpPr>
        <p:spPr>
          <a:xfrm>
            <a:off x="8092440" y="309067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강의 대상</a:t>
            </a:r>
            <a:endParaRPr lang="en-US" sz="1000" dirty="0"/>
          </a:p>
        </p:txBody>
      </p:sp>
      <p:sp>
        <p:nvSpPr>
          <p:cNvPr id="29" name="Text 25"/>
          <p:cNvSpPr/>
          <p:nvPr/>
        </p:nvSpPr>
        <p:spPr>
          <a:xfrm>
            <a:off x="8092440" y="333756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C-level</a:t>
            </a:r>
            <a:endParaRPr lang="en-US" sz="1300" dirty="0"/>
          </a:p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부사장·상무급 임원</a:t>
            </a:r>
            <a:endParaRPr lang="en-US" sz="1300" dirty="0"/>
          </a:p>
        </p:txBody>
      </p:sp>
      <p:pic>
        <p:nvPicPr>
          <p:cNvPr id="3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520" y="3977640"/>
            <a:ext cx="365760" cy="365760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8092440" y="386791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정원</a:t>
            </a:r>
            <a:endParaRPr lang="en-US" sz="1000" dirty="0"/>
          </a:p>
        </p:txBody>
      </p:sp>
      <p:sp>
        <p:nvSpPr>
          <p:cNvPr id="32" name="Text 27"/>
          <p:cNvSpPr/>
          <p:nvPr/>
        </p:nvSpPr>
        <p:spPr>
          <a:xfrm>
            <a:off x="8092440" y="411480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~ 30명 권장</a:t>
            </a:r>
            <a:endParaRPr lang="en-US" sz="1300" dirty="0"/>
          </a:p>
        </p:txBody>
      </p:sp>
      <p:pic>
        <p:nvPicPr>
          <p:cNvPr id="3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520" y="4754880"/>
            <a:ext cx="365760" cy="365760"/>
          </a:xfrm>
          <a:prstGeom prst="rect">
            <a:avLst/>
          </a:prstGeom>
        </p:spPr>
      </p:pic>
      <p:sp>
        <p:nvSpPr>
          <p:cNvPr id="34" name="Text 28"/>
          <p:cNvSpPr/>
          <p:nvPr/>
        </p:nvSpPr>
        <p:spPr>
          <a:xfrm>
            <a:off x="8092440" y="4645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구성 비율</a:t>
            </a:r>
            <a:endParaRPr lang="en-US" sz="1000" dirty="0"/>
          </a:p>
        </p:txBody>
      </p:sp>
      <p:sp>
        <p:nvSpPr>
          <p:cNvPr id="35" name="Text 29"/>
          <p:cNvSpPr/>
          <p:nvPr/>
        </p:nvSpPr>
        <p:spPr>
          <a:xfrm>
            <a:off x="8092440" y="489204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강의 60% / 토론 40%</a:t>
            </a:r>
            <a:endParaRPr lang="en-US" sz="1300" dirty="0"/>
          </a:p>
        </p:txBody>
      </p:sp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9520" y="5532120"/>
            <a:ext cx="365760" cy="365760"/>
          </a:xfrm>
          <a:prstGeom prst="rect">
            <a:avLst/>
          </a:prstGeom>
        </p:spPr>
      </p:pic>
      <p:sp>
        <p:nvSpPr>
          <p:cNvPr id="37" name="Text 30"/>
          <p:cNvSpPr/>
          <p:nvPr/>
        </p:nvSpPr>
        <p:spPr>
          <a:xfrm>
            <a:off x="8092440" y="542239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최종 산출물</a:t>
            </a:r>
            <a:endParaRPr lang="en-US" sz="1000" dirty="0"/>
          </a:p>
        </p:txBody>
      </p:sp>
      <p:sp>
        <p:nvSpPr>
          <p:cNvPr id="38" name="Text 31"/>
          <p:cNvSpPr/>
          <p:nvPr/>
        </p:nvSpPr>
        <p:spPr>
          <a:xfrm>
            <a:off x="8092440" y="5669280"/>
            <a:ext cx="3291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AX 의사결정</a:t>
            </a:r>
            <a:endParaRPr lang="en-US" sz="1300" dirty="0"/>
          </a:p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프레임워크 + 90일 액션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 GOAL &amp; AUDIENCE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강의 목표·대상</a:t>
            </a:r>
            <a:endParaRPr lang="en-US" sz="3600" dirty="0"/>
          </a:p>
        </p:txBody>
      </p:sp>
      <p:sp>
        <p:nvSpPr>
          <p:cNvPr id="5" name="Shape 3"/>
          <p:cNvSpPr/>
          <p:nvPr/>
        </p:nvSpPr>
        <p:spPr>
          <a:xfrm>
            <a:off x="640080" y="1691640"/>
            <a:ext cx="10927080" cy="164592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40080" y="1691640"/>
            <a:ext cx="109728" cy="16459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1783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강의 목표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914400" y="2103120"/>
            <a:ext cx="105156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에이전트 시대에 임원이 직접 결정해야 할 세 가지 — 어디에 투자할 것인가, 누가 책임질 것인가, 어떻게 조직을 재설계할 것인가에 답할 수 있는 의사결정 프레임워크를 손에 쥐고 돌아갑니다. 단순 트렌드 강의가 아니라, 다음 분기 임원회의에서 바로 꺼낼 수 있는 90일 액션 플랜까지 만들어 갑니다.</a:t>
            </a:r>
            <a:endParaRPr lang="en-US" sz="1400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3703320"/>
            <a:ext cx="411480" cy="41148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80160" y="37033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강의 대상</a:t>
            </a:r>
            <a:endParaRPr lang="en-US" sz="1800" dirty="0"/>
          </a:p>
        </p:txBody>
      </p:sp>
      <p:sp>
        <p:nvSpPr>
          <p:cNvPr id="11" name="Shape 8"/>
          <p:cNvSpPr/>
          <p:nvPr/>
        </p:nvSpPr>
        <p:spPr>
          <a:xfrm>
            <a:off x="777240" y="4416552"/>
            <a:ext cx="109728" cy="109728"/>
          </a:xfrm>
          <a:prstGeom prst="ellipse">
            <a:avLst/>
          </a:prstGeom>
          <a:solidFill>
            <a:srgbClr val="C9A961"/>
          </a:solidFill>
          <a:ln/>
        </p:spPr>
      </p:sp>
      <p:sp>
        <p:nvSpPr>
          <p:cNvPr id="12" name="Text 9"/>
          <p:cNvSpPr/>
          <p:nvPr/>
        </p:nvSpPr>
        <p:spPr>
          <a:xfrm>
            <a:off x="960120" y="429768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주요 대상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960120" y="45262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C-level 및 부사장·상무급 임원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777240" y="5010912"/>
            <a:ext cx="109728" cy="109728"/>
          </a:xfrm>
          <a:prstGeom prst="ellipse">
            <a:avLst/>
          </a:prstGeom>
          <a:solidFill>
            <a:srgbClr val="C9A961"/>
          </a:solidFill>
          <a:ln/>
        </p:spPr>
      </p:sp>
      <p:sp>
        <p:nvSpPr>
          <p:cNvPr id="15" name="Text 12"/>
          <p:cNvSpPr/>
          <p:nvPr/>
        </p:nvSpPr>
        <p:spPr>
          <a:xfrm>
            <a:off x="960120" y="489204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확장 대상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960120" y="512064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 추진 책임자, DX 추진실장, CIO, CTO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777240" y="5605272"/>
            <a:ext cx="109728" cy="109728"/>
          </a:xfrm>
          <a:prstGeom prst="ellipse">
            <a:avLst/>
          </a:prstGeom>
          <a:solidFill>
            <a:srgbClr val="C9A961"/>
          </a:solidFill>
          <a:ln/>
        </p:spPr>
      </p:sp>
      <p:sp>
        <p:nvSpPr>
          <p:cNvPr id="18" name="Text 15"/>
          <p:cNvSpPr/>
          <p:nvPr/>
        </p:nvSpPr>
        <p:spPr>
          <a:xfrm>
            <a:off x="960120" y="5486400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조직 규모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960120" y="571500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임원회 단위 수강 권장 (의사결정 일치도 ↑)</a:t>
            </a:r>
            <a:endParaRPr lang="en-US" sz="1300" dirty="0"/>
          </a:p>
        </p:txBody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3703320"/>
            <a:ext cx="411480" cy="411480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6903720" y="37033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사전 준비</a:t>
            </a:r>
            <a:endParaRPr lang="en-US" sz="1800" dirty="0"/>
          </a:p>
        </p:txBody>
      </p:sp>
      <p:sp>
        <p:nvSpPr>
          <p:cNvPr id="22" name="Shape 18"/>
          <p:cNvSpPr/>
          <p:nvPr/>
        </p:nvSpPr>
        <p:spPr>
          <a:xfrm>
            <a:off x="6400800" y="4297680"/>
            <a:ext cx="502920" cy="2743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3" name="Text 19"/>
          <p:cNvSpPr/>
          <p:nvPr/>
        </p:nvSpPr>
        <p:spPr>
          <a:xfrm>
            <a:off x="6400800" y="429768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필수</a:t>
            </a:r>
            <a:endParaRPr lang="en-US" sz="1000" dirty="0"/>
          </a:p>
        </p:txBody>
      </p:sp>
      <p:sp>
        <p:nvSpPr>
          <p:cNvPr id="24" name="Text 20"/>
          <p:cNvSpPr/>
          <p:nvPr/>
        </p:nvSpPr>
        <p:spPr>
          <a:xfrm>
            <a:off x="6995160" y="427939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사내 AX 현황 1페이지 정리 (PoC 진행 상황·고민)</a:t>
            </a:r>
            <a:endParaRPr lang="en-US" sz="1200" dirty="0"/>
          </a:p>
        </p:txBody>
      </p:sp>
      <p:sp>
        <p:nvSpPr>
          <p:cNvPr id="25" name="Shape 21"/>
          <p:cNvSpPr/>
          <p:nvPr/>
        </p:nvSpPr>
        <p:spPr>
          <a:xfrm>
            <a:off x="6400800" y="4892040"/>
            <a:ext cx="502920" cy="2743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6" name="Text 22"/>
          <p:cNvSpPr/>
          <p:nvPr/>
        </p:nvSpPr>
        <p:spPr>
          <a:xfrm>
            <a:off x="6400800" y="489204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권장</a:t>
            </a:r>
            <a:endParaRPr lang="en-US" sz="1000" dirty="0"/>
          </a:p>
        </p:txBody>
      </p:sp>
      <p:sp>
        <p:nvSpPr>
          <p:cNvPr id="27" name="Text 23"/>
          <p:cNvSpPr/>
          <p:nvPr/>
        </p:nvSpPr>
        <p:spPr>
          <a:xfrm>
            <a:off x="6995160" y="487375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ChatGPT 또는 Claude 사용 경험 (5분 정도 조작) </a:t>
            </a:r>
            <a:endParaRPr lang="en-US" sz="1200" dirty="0"/>
          </a:p>
        </p:txBody>
      </p:sp>
      <p:sp>
        <p:nvSpPr>
          <p:cNvPr id="28" name="Shape 24"/>
          <p:cNvSpPr/>
          <p:nvPr/>
        </p:nvSpPr>
        <p:spPr>
          <a:xfrm>
            <a:off x="6400800" y="5486400"/>
            <a:ext cx="502920" cy="2743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9" name="Text 25"/>
          <p:cNvSpPr/>
          <p:nvPr/>
        </p:nvSpPr>
        <p:spPr>
          <a:xfrm>
            <a:off x="6400800" y="5486400"/>
            <a:ext cx="502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참고</a:t>
            </a:r>
            <a:endParaRPr lang="en-US" sz="1000" dirty="0"/>
          </a:p>
        </p:txBody>
      </p:sp>
      <p:sp>
        <p:nvSpPr>
          <p:cNvPr id="30" name="Text 26"/>
          <p:cNvSpPr/>
          <p:nvPr/>
        </p:nvSpPr>
        <p:spPr>
          <a:xfrm>
            <a:off x="6995160" y="5468112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 95% 실패 데이터 사전 자료 일독 (15분 분량)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27432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1005840" y="4114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 ROADMAP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640080" y="86868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3시간 집중 학습 흐름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이해 → 결정 → 실행 — 임원이 직접 답을 만들어가는 3시간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640080" y="2286000"/>
            <a:ext cx="3611880" cy="4206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2286000"/>
            <a:ext cx="3611880" cy="54864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25146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2743200" y="2606040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60분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914400" y="32461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이해 (Understand)</a:t>
            </a:r>
            <a:endParaRPr lang="en-US" sz="2200" dirty="0"/>
          </a:p>
        </p:txBody>
      </p:sp>
      <p:sp>
        <p:nvSpPr>
          <p:cNvPr id="11" name="Shape 9"/>
          <p:cNvSpPr/>
          <p:nvPr/>
        </p:nvSpPr>
        <p:spPr>
          <a:xfrm>
            <a:off x="914400" y="3794760"/>
            <a:ext cx="548640" cy="0"/>
          </a:xfrm>
          <a:prstGeom prst="line">
            <a:avLst/>
          </a:prstGeom>
          <a:noFill/>
          <a:ln w="19050">
            <a:solidFill>
              <a:srgbClr val="C9A96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3931920"/>
            <a:ext cx="3108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에이전트가 RPA·생성형 AI와 무엇이 다른지, 글로벌 사례를 통해 본질을 이해합니다.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914400" y="5120640"/>
            <a:ext cx="31089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AI 에이전트 본질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삼성·한화·LG전자 사례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MIT 95% 실패 데이터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434840" y="2286000"/>
            <a:ext cx="3611880" cy="4206240"/>
          </a:xfrm>
          <a:prstGeom prst="rect">
            <a:avLst/>
          </a:prstGeom>
          <a:solidFill>
            <a:srgbClr val="1A1D29"/>
          </a:solidFill>
          <a:ln w="12700">
            <a:solidFill>
              <a:srgbClr val="1A1D29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434840" y="2286000"/>
            <a:ext cx="3611880" cy="54864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16" name="Text 14"/>
          <p:cNvSpPr/>
          <p:nvPr/>
        </p:nvSpPr>
        <p:spPr>
          <a:xfrm>
            <a:off x="4709160" y="25146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3600" dirty="0"/>
          </a:p>
        </p:txBody>
      </p:sp>
      <p:sp>
        <p:nvSpPr>
          <p:cNvPr id="17" name="Text 15"/>
          <p:cNvSpPr/>
          <p:nvPr/>
        </p:nvSpPr>
        <p:spPr>
          <a:xfrm>
            <a:off x="6537960" y="2606040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i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60분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709160" y="32461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결정 (Decide)</a:t>
            </a:r>
            <a:endParaRPr lang="en-US" sz="2200" dirty="0"/>
          </a:p>
        </p:txBody>
      </p:sp>
      <p:sp>
        <p:nvSpPr>
          <p:cNvPr id="19" name="Shape 17"/>
          <p:cNvSpPr/>
          <p:nvPr/>
        </p:nvSpPr>
        <p:spPr>
          <a:xfrm>
            <a:off x="4709160" y="3794760"/>
            <a:ext cx="548640" cy="0"/>
          </a:xfrm>
          <a:prstGeom prst="line">
            <a:avLst/>
          </a:prstGeom>
          <a:noFill/>
          <a:ln w="19050">
            <a:solidFill>
              <a:srgbClr val="C9A961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09160" y="3931920"/>
            <a:ext cx="3108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어디에 투자할지, 누가 책임질지를 임원이 직접 답할 수 있는 프레임워크를 익힙니다.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709160" y="5120640"/>
            <a:ext cx="31089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투자 우선순위 매트릭스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거버넌스·리스크 체계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내재화 vs 외주 판단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8229600" y="2286000"/>
            <a:ext cx="3611880" cy="4206240"/>
          </a:xfrm>
          <a:prstGeom prst="rect">
            <a:avLst/>
          </a:prstGeom>
          <a:solidFill>
            <a:srgbClr val="FFFFFF"/>
          </a:solidFill>
          <a:ln w="12700">
            <a:solidFill>
              <a:srgbClr val="D4D0C5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8229600" y="2286000"/>
            <a:ext cx="3611880" cy="54864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24" name="Text 22"/>
          <p:cNvSpPr/>
          <p:nvPr/>
        </p:nvSpPr>
        <p:spPr>
          <a:xfrm>
            <a:off x="8503920" y="251460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3600" dirty="0"/>
          </a:p>
        </p:txBody>
      </p:sp>
      <p:sp>
        <p:nvSpPr>
          <p:cNvPr id="25" name="Text 23"/>
          <p:cNvSpPr/>
          <p:nvPr/>
        </p:nvSpPr>
        <p:spPr>
          <a:xfrm>
            <a:off x="10332720" y="2606040"/>
            <a:ext cx="1371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i="1" dirty="0">
                <a:solidFill>
                  <a:srgbClr val="5A585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60분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8503920" y="324612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실행 (Execute)</a:t>
            </a:r>
            <a:endParaRPr lang="en-US" sz="2200" dirty="0"/>
          </a:p>
        </p:txBody>
      </p:sp>
      <p:sp>
        <p:nvSpPr>
          <p:cNvPr id="27" name="Shape 25"/>
          <p:cNvSpPr/>
          <p:nvPr/>
        </p:nvSpPr>
        <p:spPr>
          <a:xfrm>
            <a:off x="8503920" y="3794760"/>
            <a:ext cx="548640" cy="0"/>
          </a:xfrm>
          <a:prstGeom prst="line">
            <a:avLst/>
          </a:prstGeom>
          <a:noFill/>
          <a:ln w="19050">
            <a:solidFill>
              <a:srgbClr val="C9A961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8503920" y="3931920"/>
            <a:ext cx="3108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다음 분기 임원회의에 그대로 가져갈 수 있는 90일 액션 플랜을 자기 회사 기준으로 작성합니다.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8503920" y="5120640"/>
            <a:ext cx="31089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조직·역할 재설계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90일 액션 플랜 워크샵</a:t>
            </a:r>
            <a:endParaRPr lang="en-US" sz="11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10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리더의 다음 한 마디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64008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spc="8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HOUR 01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11000" dirty="0"/>
          </a:p>
        </p:txBody>
      </p:sp>
      <p:sp>
        <p:nvSpPr>
          <p:cNvPr id="5" name="Shape 3"/>
          <p:cNvSpPr/>
          <p:nvPr/>
        </p:nvSpPr>
        <p:spPr>
          <a:xfrm>
            <a:off x="1280160" y="3429000"/>
            <a:ext cx="64008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11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4069080"/>
            <a:ext cx="2468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이해의 시간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365760" y="475488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60분 / 3개 세션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5394960"/>
            <a:ext cx="2286000" cy="1188720"/>
          </a:xfrm>
          <a:prstGeom prst="rect">
            <a:avLst/>
          </a:prstGeom>
          <a:solidFill>
            <a:srgbClr val="C9A961">
              <a:alpha val="30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548640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576072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"우리 회사가 지금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어디에 있는가"를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공통 언어로 합의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566160" y="4114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커리큘럼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566160" y="7772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Hour 1 — 이해의 시간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3566160" y="1554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00:00–00:20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566160" y="180136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S.1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572000" y="155448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AI 에이전트의 본질 — RPA·생성형 AI와 무엇이 다른가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0" y="1965960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RPA(시키는 일만 함) → 생성형 AI(질문에 답함) → 에이전트(스스로 판단·실행)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도구가 아니라 "디지털 인력"으로 보아야 하는 이유 — 24시간 일하는 직원의 등장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임원이 알아야 할 핵심 어휘: Agent · Multi-Agent · Orchestration · MCP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3566160" y="3108960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66160" y="318211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00:20–00:40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566160" y="3429000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S.2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4572000" y="318211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글로벌·국내 도입 사례 — 무엇이 이미 일어나고 있는가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4572000" y="3593592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삼성전자: 임원 600명 AI 특별 교육 (2026.3-4) — 왜 임원부터인가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한화: 정기회의체 보고서 에이전트, 환경법규 검토 에이전트 자율형 진화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아모레퍼시픽: 멀티 에이전트 아키텍처 / LG전자 HS본부: CHATDA 플랫폼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팔란티어 도입한 LG CNS · HD현대 — 빠르게 움직이는 한국 기업의 윤곽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3566160" y="4736592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566160" y="4809744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00:40–01:00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566160" y="5056632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S.3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4572000" y="4809744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MIT 95% 실패 데이터 — 우리 회사도 95%에 들어갈 위험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4572000" y="5221224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52개 기업 임원·직원 설문이 보여주는 실패의 진짜 원인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도구 거부감(9점) &gt; 변화관리(7점) = 임원 스폰서십 부족(7점) — 임원의 책임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성공하는 5%의 공통점 — 임원이 직접 KPI를 설정하고 결재 라인을 뚫음</a:t>
            </a:r>
            <a:endParaRPr lang="en-US" sz="1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64008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spc="800" kern="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HOUR 02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11000" dirty="0"/>
          </a:p>
        </p:txBody>
      </p:sp>
      <p:sp>
        <p:nvSpPr>
          <p:cNvPr id="5" name="Shape 3"/>
          <p:cNvSpPr/>
          <p:nvPr/>
        </p:nvSpPr>
        <p:spPr>
          <a:xfrm>
            <a:off x="1280160" y="3429000"/>
            <a:ext cx="640080" cy="36576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11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DECIDE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4069080"/>
            <a:ext cx="2468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결정의 시간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365760" y="475488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8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60분 / 3개 세션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5394960"/>
            <a:ext cx="2286000" cy="1188720"/>
          </a:xfrm>
          <a:prstGeom prst="rect">
            <a:avLst/>
          </a:prstGeom>
          <a:solidFill>
            <a:srgbClr val="1A1D29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548640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576072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"어디에 투자하고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누가 책임질지"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임원회 합의 도출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566160" y="4114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커리큘럼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566160" y="7772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Hour 2 — 결정의 시간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3566160" y="1554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01:00–01:20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566160" y="180136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S.4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572000" y="155448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투자 우선순위 매트릭스 — 어디부터 자동화할 것인가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0" y="1965960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반복도 × 영향도 2x2 매트릭스 — 우리 회사 업무를 매트릭스에 직접 매핑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Quick Win 후보 3가지 발굴 워크샵 — 90일 안에 ROI 보일 수 있는 영역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내재화 vs SaaS 도입 판단 기준 — 보안·속도·통제력의 트레이드오프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3566160" y="3108960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66160" y="318211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01:20–01:40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566160" y="3429000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S.5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4572000" y="318211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거버넌스·리스크 체계 — 누가 책임질 것인가  [핵심]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4572000" y="3593592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자율 에이전트의 법적 책임 — 한국 PIPA와 자동화 의사결정의 경계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3-tier 승인 게이트: 자동 실행 / 사후 알림 / 사전 결재 — 임원이 정해야 할 선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감사 로그 의무 — 사내 SOC와 외부 감사 모두에 대비하는 최소 요건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3566160" y="4736592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566160" y="4809744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01:40–02:00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566160" y="5056632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S.6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4572000" y="4809744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예산·인력 의사결정 — 다음 분기 결재 라인 짜기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4572000" y="5221224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AI 도입 예산의 4단계 — PoC(1천만~5천만) / 파일럿 / 부서 확산 / 전사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엔지니어 vs 컨설팅 vs SaaS — 한국 기업이 자주 빠지는 함정과 권장 조합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한국 기업의 Build 선호 문화 vs 글로벌 Buy 전환 — 우리는 어디에 설 것인가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5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0F1219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64008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spc="8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HOUR 03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24688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11000" dirty="0"/>
          </a:p>
        </p:txBody>
      </p:sp>
      <p:sp>
        <p:nvSpPr>
          <p:cNvPr id="5" name="Shape 3"/>
          <p:cNvSpPr/>
          <p:nvPr/>
        </p:nvSpPr>
        <p:spPr>
          <a:xfrm>
            <a:off x="1280160" y="3429000"/>
            <a:ext cx="640080" cy="36576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3611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spc="400" kern="0" dirty="0">
                <a:solidFill>
                  <a:srgbClr val="C9A9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4069080"/>
            <a:ext cx="2468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실행의 시간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365760" y="475488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E8D49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60분 / 3개 세션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5394960"/>
            <a:ext cx="2286000" cy="1188720"/>
          </a:xfrm>
          <a:prstGeom prst="rect">
            <a:avLst/>
          </a:prstGeom>
          <a:solidFill>
            <a:srgbClr val="C9A961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548640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FINAL OUTCOME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576072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90일 액션 플랜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임원회의에 즉시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b="1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가져갈 수 있는 1페이지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566160" y="4114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커리큘럼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566160" y="7772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Hour 3 — 실행의 시간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3566160" y="1554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02:00–02:20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566160" y="1801368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S.7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572000" y="155448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조직·역할 재설계 — AI와 사람이 함께 일하는 구조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4572000" y="1965960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기존 조직도에 AI를 "끼우는" 것이 아니라 처음부터 다시 그리기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휴먼 인 더 루프(Human-in-the-loop) — GitLab Duo가 채택한 안전 구조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1인 1에이전트 시대의 KPI — 직원 평가 기준은 어떻게 바뀌어야 하는가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3566160" y="3108960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66160" y="3182112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02:20–02:40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566160" y="3429000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S.8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4572000" y="318211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90일 액션 플랜 워크샵 — 자기 회사 기준으로 작성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4572000" y="3593592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1페이지 템플릿: 30일(이해) / 60일(파일럿) / 90일(첫 성과) 단계 구성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임원회 합의 사항 5가지 — 투자 / 책임자 / 거버넌스 / KPI / 보고 주기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그룹별 작성 후 상호 리뷰 — 다른 임원의 시각으로 점검받기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3566160" y="4736592"/>
            <a:ext cx="8229600" cy="0"/>
          </a:xfrm>
          <a:prstGeom prst="line">
            <a:avLst/>
          </a:prstGeom>
          <a:noFill/>
          <a:ln w="6350">
            <a:solidFill>
              <a:srgbClr val="D4D0C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566160" y="4809744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5A585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02:40–03:00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566160" y="5056632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96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S.9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4572000" y="4809744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A1D29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리더의 다음 한 마디 — 사내 변화관리 메시지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4572000" y="5221224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사내 임직원에게 보낼 "임원의 1페이지 메시지" 직접 작성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변화관리 거부감 9점을 낮추는 임원 발화 패턴 (커뮤니케이션 사례)</a:t>
            </a:r>
            <a:endParaRPr lang="en-US" sz="10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050" dirty="0">
                <a:solidFill>
                  <a:srgbClr val="1A1D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수료 후 1주일 내 사내 공식 발표를 위한 자료 패키지 제공</a:t>
            </a:r>
            <a:endParaRPr lang="en-US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임원진 AX 1Day 집중 과정 제안서</dc:title>
  <dc:subject>PptxGenJS Presentation</dc:subject>
  <dc:creator>Jaewoo</dc:creator>
  <cp:lastModifiedBy>Jaewoo</cp:lastModifiedBy>
  <cp:revision>1</cp:revision>
  <dcterms:created xsi:type="dcterms:W3CDTF">2026-04-27T14:07:28Z</dcterms:created>
  <dcterms:modified xsi:type="dcterms:W3CDTF">2026-04-27T14:07:28Z</dcterms:modified>
</cp:coreProperties>
</file>