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제안 인사. 한 문장으로: 'AI를 도입한 조직은 많지만, 실제로 써먹는 조직은 드뭅니다. 그 격차를 4주 만에 좁혀드립니다.'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마무리 CTA. 진단 미팅은 무료. 연락처 안내하고 가볍게 첫 미팅 제안.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핵심 메시지: 문제는 '도입'이 아니라 '활용'이다. 라이선스는 늘었는데 실사용률은 낮고, 부서별 격차가 벌어지고 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전환점. 우리가 파는 건 강의가 아니라 '실제로 써먹는 상태'다. 누구나, 오늘부터, 실무에.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세 가지 차별점: 직무 밀착 시나리오, 손에 남는 자산(템플릿), 단발 특강이 아닌 사내 정착까지.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4주 구성, 써먹는 순서대로. 기초 감각 → 프롬프트 실전 → 직무 적용 → 사내 정착. 진행 방식은 핸즈온, 직무별 분반.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성과 지표. 12,000+는 누적 실적, 나머지는 교육 후 목표치임을 분명히 한다. 반복 업무 시간 단축, 실사용 정착이 핵심.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강사 신뢰 구축. 재우 사진을 슬롯에 드롭. 직장인·대학생 대상 실무 강연, 누적 12,000+ 수강생, 3대 도구 실무 전문.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3단계 패키지. Spark(인식 전환 특강) → Core(추천, 4주 실무) → Scale(정착·확산). 정확한 견적은 진단 미팅 후 맞춤 제공.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4단계 절차. 진단 미팅(무료) → 커리큘럼 설계 → 교육 진행 → 정착·리뷰. 첫 진단 미팅부터 가볍게 시작하자.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svg"/><Relationship Id="rId4" Type="http://schemas.openxmlformats.org/officeDocument/2006/relationships/image" Target="../media/image-10-4.png"/><Relationship Id="rId5" Type="http://schemas.openxmlformats.org/officeDocument/2006/relationships/image" Target="../media/image-10-5.svg"/><Relationship Id="rId6" Type="http://schemas.openxmlformats.org/officeDocument/2006/relationships/image" Target="../media/image-10-6.png"/><Relationship Id="rId7" Type="http://schemas.openxmlformats.org/officeDocument/2006/relationships/image" Target="../media/image-10-7.sv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image" Target="../media/image-2-5.png"/><Relationship Id="rId6" Type="http://schemas.openxmlformats.org/officeDocument/2006/relationships/image" Target="../media/image-2-6.svg"/><Relationship Id="rId7" Type="http://schemas.openxmlformats.org/officeDocument/2006/relationships/image" Target="../media/image-2-7.png"/><Relationship Id="rId8" Type="http://schemas.openxmlformats.org/officeDocument/2006/relationships/image" Target="../media/image-2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image" Target="../media/image-4-5.png"/><Relationship Id="rId6" Type="http://schemas.openxmlformats.org/officeDocument/2006/relationships/image" Target="../media/image-4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image" Target="../media/image-5-5.png"/><Relationship Id="rId6" Type="http://schemas.openxmlformats.org/officeDocument/2006/relationships/image" Target="../media/image-5-6.svg"/><Relationship Id="rId7" Type="http://schemas.openxmlformats.org/officeDocument/2006/relationships/image" Target="../media/image-5-7.png"/><Relationship Id="rId8" Type="http://schemas.openxmlformats.org/officeDocument/2006/relationships/image" Target="../media/image-5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svg"/><Relationship Id="rId4" Type="http://schemas.openxmlformats.org/officeDocument/2006/relationships/image" Target="../media/image-6-4.png"/><Relationship Id="rId5" Type="http://schemas.openxmlformats.org/officeDocument/2006/relationships/image" Target="../media/image-6-5.svg"/><Relationship Id="rId6" Type="http://schemas.openxmlformats.org/officeDocument/2006/relationships/image" Target="../media/image-6-6.png"/><Relationship Id="rId7" Type="http://schemas.openxmlformats.org/officeDocument/2006/relationships/image" Target="../media/image-6-7.sv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image" Target="../media/image-7-5.png"/><Relationship Id="rId6" Type="http://schemas.openxmlformats.org/officeDocument/2006/relationships/image" Target="../media/image-7-6.svg"/><Relationship Id="rId7" Type="http://schemas.openxmlformats.org/officeDocument/2006/relationships/image" Target="../media/image-7-7.png"/><Relationship Id="rId8" Type="http://schemas.openxmlformats.org/officeDocument/2006/relationships/image" Target="../media/image-7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image" Target="../media/image-8-3.png"/><Relationship Id="rId4" Type="http://schemas.openxmlformats.org/officeDocument/2006/relationships/image" Target="../media/image-8-4.svg"/><Relationship Id="rId5" Type="http://schemas.openxmlformats.org/officeDocument/2006/relationships/image" Target="../media/image-8-5.png"/><Relationship Id="rId6" Type="http://schemas.openxmlformats.org/officeDocument/2006/relationships/image" Target="../media/image-8-6.svg"/><Relationship Id="rId7" Type="http://schemas.openxmlformats.org/officeDocument/2006/relationships/image" Target="../media/image-8-7.png"/><Relationship Id="rId8" Type="http://schemas.openxmlformats.org/officeDocument/2006/relationships/image" Target="../media/image-8-8.svg"/><Relationship Id="rId9" Type="http://schemas.openxmlformats.org/officeDocument/2006/relationships/image" Target="../media/image-8-9.png"/><Relationship Id="rId10" Type="http://schemas.openxmlformats.org/officeDocument/2006/relationships/image" Target="../media/image-8-10.svg"/><Relationship Id="rId11" Type="http://schemas.openxmlformats.org/officeDocument/2006/relationships/image" Target="../media/image-8-11.png"/><Relationship Id="rId12" Type="http://schemas.openxmlformats.org/officeDocument/2006/relationships/image" Target="../media/image-8-12.svg"/><Relationship Id="rId13" Type="http://schemas.openxmlformats.org/officeDocument/2006/relationships/image" Target="../media/image-8-13.png"/><Relationship Id="rId14" Type="http://schemas.openxmlformats.org/officeDocument/2006/relationships/image" Target="../media/image-8-14.svg"/><Relationship Id="rId15" Type="http://schemas.openxmlformats.org/officeDocument/2006/relationships/image" Target="../media/image-8-15.png"/><Relationship Id="rId16" Type="http://schemas.openxmlformats.org/officeDocument/2006/relationships/image" Target="../media/image-8-16.svg"/><Relationship Id="rId17" Type="http://schemas.openxmlformats.org/officeDocument/2006/relationships/image" Target="../media/image-8-17.png"/><Relationship Id="rId18" Type="http://schemas.openxmlformats.org/officeDocument/2006/relationships/image" Target="../media/image-8-18.sv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618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alphaModFix amt="90000"/>
          </a:blip>
          <a:stretch>
            <a:fillRect/>
          </a:stretch>
        </p:blipFill>
        <p:spPr>
          <a:xfrm>
            <a:off x="14192250" y="-857250"/>
            <a:ext cx="4953000" cy="4953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33500" y="2527176"/>
            <a:ext cx="16089630" cy="4701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100" b="1" spc="336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기업 임직원 AI 교육 프로그램 제안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1333500" y="3340224"/>
            <a:ext cx="16089630" cy="2981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3000"/>
              </a:lnSpc>
              <a:buNone/>
            </a:pPr>
            <a:r>
              <a:rPr lang="en-US" sz="11250" b="1" spc="-506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복붙하던 조직을, </a:t>
            </a:r>
            <a:pPr algn="l" indent="0" marL="0">
              <a:lnSpc>
                <a:spcPct val="103000"/>
              </a:lnSpc>
              <a:buNone/>
            </a:pPr>
            <a:r>
              <a:rPr lang="en-US" sz="11250" b="1" spc="-506" kern="0" dirty="0">
                <a:solidFill>
                  <a:srgbClr val="161814"/>
                </a:solidFill>
                <a:highlight>
                  <a:srgbClr val="CFE01D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프롬프트 </a:t>
            </a:r>
            <a:pPr algn="l" indent="0" marL="0">
              <a:lnSpc>
                <a:spcPct val="103000"/>
              </a:lnSpc>
              <a:buNone/>
            </a:pPr>
            <a:r>
              <a:rPr lang="en-US" sz="11250" b="1" spc="-506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조직으로.</a:t>
            </a:r>
            <a:endParaRPr lang="en-US" sz="11250" dirty="0"/>
          </a:p>
        </p:txBody>
      </p:sp>
      <p:sp>
        <p:nvSpPr>
          <p:cNvPr id="5" name="Text 2"/>
          <p:cNvSpPr/>
          <p:nvPr/>
        </p:nvSpPr>
        <p:spPr>
          <a:xfrm>
            <a:off x="1333500" y="6702549"/>
            <a:ext cx="11576685" cy="1095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2775" dirty="0">
                <a:solidFill>
                  <a:srgbClr val="C2C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· ChatGPT · Gemini를 임직원 누구나 실무에 써먹게 만드는 가장 빠른 길.</a:t>
            </a:r>
            <a:endParaRPr lang="en-US" sz="2775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8763000"/>
            <a:ext cx="609600" cy="609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133600" y="8790087"/>
            <a:ext cx="1500485" cy="59352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700" b="1" spc="-81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</a:t>
            </a:r>
            <a:endParaRPr lang="en-US" sz="2700" dirty="0"/>
          </a:p>
        </p:txBody>
      </p:sp>
      <p:sp>
        <p:nvSpPr>
          <p:cNvPr id="8" name="Text 4"/>
          <p:cNvSpPr/>
          <p:nvPr/>
        </p:nvSpPr>
        <p:spPr>
          <a:xfrm>
            <a:off x="3748385" y="8882658"/>
            <a:ext cx="3220225" cy="4083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800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· AI 강연자 재우 · ClaudeCode.to</a:t>
            </a:r>
            <a:endParaRPr 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618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4875" y="1932384"/>
            <a:ext cx="1238250" cy="12382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4939" y="3589734"/>
            <a:ext cx="6958121" cy="247828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9150" b="1" spc="-412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조직의 AI, </a:t>
            </a:r>
            <a:pPr algn="ctr" indent="0" marL="0">
              <a:lnSpc>
                <a:spcPct val="105000"/>
              </a:lnSpc>
              <a:buNone/>
            </a:pPr>
            <a:r>
              <a:rPr lang="en-US" sz="9150" b="1" spc="-412" kern="0" dirty="0">
                <a:solidFill>
                  <a:srgbClr val="161814"/>
                </a:solidFill>
                <a:highlight>
                  <a:srgbClr val="CFE01D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지금 </a:t>
            </a:r>
            <a:pPr algn="ctr" indent="0" marL="0">
              <a:lnSpc>
                <a:spcPct val="105000"/>
              </a:lnSpc>
              <a:buNone/>
            </a:pPr>
            <a:r>
              <a:rPr lang="en-US" sz="9150" b="1" spc="-412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시작하시죠.</a:t>
            </a:r>
            <a:endParaRPr lang="en-US" sz="9150" dirty="0"/>
          </a:p>
        </p:txBody>
      </p:sp>
      <p:sp>
        <p:nvSpPr>
          <p:cNvPr id="4" name="Text 1"/>
          <p:cNvSpPr/>
          <p:nvPr/>
        </p:nvSpPr>
        <p:spPr>
          <a:xfrm>
            <a:off x="6157624" y="6429970"/>
            <a:ext cx="5972677" cy="60900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62000"/>
              </a:lnSpc>
              <a:buNone/>
            </a:pPr>
            <a:r>
              <a:rPr lang="en-US" sz="2775" dirty="0">
                <a:solidFill>
                  <a:srgbClr val="C2C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진단 미팅은 무료예요. 편하게 연락 주세요.</a:t>
            </a:r>
            <a:endParaRPr lang="en-US" sz="2775" dirty="0"/>
          </a:p>
        </p:txBody>
      </p:sp>
      <p:sp>
        <p:nvSpPr>
          <p:cNvPr id="5" name="Shape 2"/>
          <p:cNvSpPr/>
          <p:nvPr/>
        </p:nvSpPr>
        <p:spPr>
          <a:xfrm>
            <a:off x="4531296" y="7572375"/>
            <a:ext cx="2642815" cy="782166"/>
          </a:xfrm>
          <a:prstGeom prst="roundRect">
            <a:avLst>
              <a:gd name="adj" fmla="val 50000"/>
            </a:avLst>
          </a:prstGeom>
          <a:solidFill>
            <a:srgbClr val="FFFFFF">
              <a:alpha val="8000"/>
            </a:srgbClr>
          </a:solidFill>
          <a:ln w="19050">
            <a:solidFill>
              <a:srgbClr val="FFFFFF">
                <a:alpha val="18000"/>
              </a:srgbClr>
            </a:solidFill>
            <a:prstDash val="solid"/>
          </a:ln>
        </p:spPr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5146" y="7849121"/>
            <a:ext cx="228600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198046" y="7824787"/>
            <a:ext cx="1728415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62000"/>
              </a:lnSpc>
              <a:buNone/>
            </a:pPr>
            <a:r>
              <a:rPr lang="en-US" sz="1950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ClaudeCode.to</a:t>
            </a:r>
            <a:endParaRPr lang="en-US" sz="1950" dirty="0"/>
          </a:p>
        </p:txBody>
      </p:sp>
      <p:sp>
        <p:nvSpPr>
          <p:cNvPr id="8" name="Shape 4"/>
          <p:cNvSpPr/>
          <p:nvPr/>
        </p:nvSpPr>
        <p:spPr>
          <a:xfrm>
            <a:off x="7345561" y="7572375"/>
            <a:ext cx="2670646" cy="782166"/>
          </a:xfrm>
          <a:prstGeom prst="roundRect">
            <a:avLst>
              <a:gd name="adj" fmla="val 50000"/>
            </a:avLst>
          </a:prstGeom>
          <a:solidFill>
            <a:srgbClr val="FFFFFF">
              <a:alpha val="8000"/>
            </a:srgbClr>
          </a:solidFill>
          <a:ln w="19050">
            <a:solidFill>
              <a:srgbClr val="FFFFFF">
                <a:alpha val="18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69411" y="7849121"/>
            <a:ext cx="228600" cy="2286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012311" y="7824787"/>
            <a:ext cx="1756246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62000"/>
              </a:lnSpc>
              <a:buNone/>
            </a:pPr>
            <a:r>
              <a:rPr lang="en-US" sz="1950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010-8014-3479</a:t>
            </a:r>
            <a:endParaRPr lang="en-US" sz="1950" dirty="0"/>
          </a:p>
        </p:txBody>
      </p:sp>
      <p:sp>
        <p:nvSpPr>
          <p:cNvPr id="11" name="Shape 6"/>
          <p:cNvSpPr/>
          <p:nvPr/>
        </p:nvSpPr>
        <p:spPr>
          <a:xfrm>
            <a:off x="10187657" y="7572375"/>
            <a:ext cx="3568973" cy="782166"/>
          </a:xfrm>
          <a:prstGeom prst="roundRect">
            <a:avLst>
              <a:gd name="adj" fmla="val 50000"/>
            </a:avLst>
          </a:prstGeom>
          <a:solidFill>
            <a:srgbClr val="FFFFFF">
              <a:alpha val="8000"/>
            </a:srgbClr>
          </a:solidFill>
          <a:ln w="19050">
            <a:solidFill>
              <a:srgbClr val="FFFFFF">
                <a:alpha val="18000"/>
              </a:srgbClr>
            </a:solidFill>
            <a:prstDash val="solid"/>
          </a:ln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11507" y="7849121"/>
            <a:ext cx="228600" cy="22860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854407" y="7824787"/>
            <a:ext cx="2655724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62000"/>
              </a:lnSpc>
              <a:buNone/>
            </a:pPr>
            <a:r>
              <a:rPr lang="en-US" sz="1950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jaewoo@claudecode.to</a:t>
            </a:r>
            <a:endParaRPr lang="en-US" sz="1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DFD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33500" y="1028700"/>
            <a:ext cx="16089630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b="1" spc="273" kern="0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왜 지금인가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333500" y="1620366"/>
            <a:ext cx="16089630" cy="164276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5850" b="1" spc="-205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도구는 깔았는데, 아무도 안 씁니다</a:t>
            </a:r>
            <a:endParaRPr lang="en-US" sz="5850" dirty="0"/>
          </a:p>
        </p:txBody>
      </p:sp>
      <p:sp>
        <p:nvSpPr>
          <p:cNvPr id="4" name="Shape 2"/>
          <p:cNvSpPr/>
          <p:nvPr/>
        </p:nvSpPr>
        <p:spPr>
          <a:xfrm>
            <a:off x="1333500" y="3644131"/>
            <a:ext cx="4978375" cy="4405461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738313" y="4087044"/>
            <a:ext cx="609600" cy="609600"/>
          </a:xfrm>
          <a:prstGeom prst="roundRect">
            <a:avLst>
              <a:gd name="adj" fmla="val 25000"/>
            </a:avLst>
          </a:prstGeom>
          <a:solidFill>
            <a:srgbClr val="E4465E"/>
          </a:solidFill>
          <a:ln w="23813">
            <a:solidFill>
              <a:srgbClr val="161814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81187" y="4229919"/>
            <a:ext cx="323850" cy="32385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738313" y="5001444"/>
            <a:ext cx="458562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850" b="1" spc="-57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깔아만 둔 AI</a:t>
            </a:r>
            <a:endParaRPr lang="en-US" sz="2850" dirty="0"/>
          </a:p>
        </p:txBody>
      </p:sp>
      <p:sp>
        <p:nvSpPr>
          <p:cNvPr id="8" name="Text 5"/>
          <p:cNvSpPr/>
          <p:nvPr/>
        </p:nvSpPr>
        <p:spPr>
          <a:xfrm>
            <a:off x="1738313" y="5606281"/>
            <a:ext cx="4293813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2175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라이선스는 늘었지만 실사용률은 제자리. 결제만 하고 방치돼요.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6654775" y="3644131"/>
            <a:ext cx="4978375" cy="4405461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7059588" y="4087044"/>
            <a:ext cx="609600" cy="609600"/>
          </a:xfrm>
          <a:prstGeom prst="roundRect">
            <a:avLst>
              <a:gd name="adj" fmla="val 25000"/>
            </a:avLst>
          </a:prstGeom>
          <a:solidFill>
            <a:srgbClr val="44BBCA"/>
          </a:solidFill>
          <a:ln w="23813">
            <a:solidFill>
              <a:srgbClr val="161814"/>
            </a:solidFill>
            <a:prstDash val="solid"/>
          </a:ln>
        </p:spPr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02463" y="4229919"/>
            <a:ext cx="323850" cy="32385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059588" y="5001444"/>
            <a:ext cx="458562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850" b="1" spc="-57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각자도생 학습</a:t>
            </a:r>
            <a:endParaRPr lang="en-US" sz="2850" dirty="0"/>
          </a:p>
        </p:txBody>
      </p:sp>
      <p:sp>
        <p:nvSpPr>
          <p:cNvPr id="13" name="Text 9"/>
          <p:cNvSpPr/>
          <p:nvPr/>
        </p:nvSpPr>
        <p:spPr>
          <a:xfrm>
            <a:off x="7059588" y="5606281"/>
            <a:ext cx="4293813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2175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"알아서 배우세요"식 방치. 잘 쓰는 사람과 못 쓰는 사람의 격차만 벌어져요.</a:t>
            </a:r>
            <a:endParaRPr lang="en-US" sz="2175" dirty="0"/>
          </a:p>
        </p:txBody>
      </p:sp>
      <p:sp>
        <p:nvSpPr>
          <p:cNvPr id="14" name="Shape 10"/>
          <p:cNvSpPr/>
          <p:nvPr/>
        </p:nvSpPr>
        <p:spPr>
          <a:xfrm>
            <a:off x="11976050" y="3644131"/>
            <a:ext cx="4978450" cy="4405461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15" name="Shape 11"/>
          <p:cNvSpPr/>
          <p:nvPr/>
        </p:nvSpPr>
        <p:spPr>
          <a:xfrm>
            <a:off x="12380863" y="4087044"/>
            <a:ext cx="609600" cy="609600"/>
          </a:xfrm>
          <a:prstGeom prst="roundRect">
            <a:avLst>
              <a:gd name="adj" fmla="val 25000"/>
            </a:avLst>
          </a:prstGeom>
          <a:solidFill>
            <a:srgbClr val="FF8E01"/>
          </a:solidFill>
          <a:ln w="23813">
            <a:solidFill>
              <a:srgbClr val="161814"/>
            </a:solidFill>
            <a:prstDash val="solid"/>
          </a:ln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523738" y="4229919"/>
            <a:ext cx="323850" cy="32385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2380863" y="5001444"/>
            <a:ext cx="4585707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850" b="1" spc="-57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새는 생산성</a:t>
            </a:r>
            <a:endParaRPr lang="en-US" sz="2850" dirty="0"/>
          </a:p>
        </p:txBody>
      </p:sp>
      <p:sp>
        <p:nvSpPr>
          <p:cNvPr id="18" name="Text 13"/>
          <p:cNvSpPr/>
          <p:nvPr/>
        </p:nvSpPr>
        <p:spPr>
          <a:xfrm>
            <a:off x="12380863" y="5606281"/>
            <a:ext cx="4293889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2175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보고서·정리·CS 같은 반복 업무에 매일 시간을 흘려보내고 있어요.</a:t>
            </a:r>
            <a:endParaRPr lang="en-US" sz="2175" dirty="0"/>
          </a:p>
        </p:txBody>
      </p:sp>
      <p:sp>
        <p:nvSpPr>
          <p:cNvPr id="19" name="Shape 14"/>
          <p:cNvSpPr/>
          <p:nvPr/>
        </p:nvSpPr>
        <p:spPr>
          <a:xfrm>
            <a:off x="1333500" y="8354392"/>
            <a:ext cx="15621000" cy="903908"/>
          </a:xfrm>
          <a:prstGeom prst="roundRect">
            <a:avLst>
              <a:gd name="adj" fmla="val 16860"/>
            </a:avLst>
          </a:prstGeom>
          <a:solidFill>
            <a:srgbClr val="161814"/>
          </a:solidFill>
          <a:ln/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52600" y="8653909"/>
            <a:ext cx="304800" cy="3048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2247900" y="8602042"/>
            <a:ext cx="4835612" cy="446708"/>
          </a:xfrm>
          <a:prstGeom prst="rect">
            <a:avLst/>
          </a:prstGeom>
          <a:noFill/>
          <a:ln/>
        </p:spPr>
        <p:txBody>
          <a:bodyPr wrap="none" lIns="25400" tIns="25400" rIns="25400" bIns="2540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2475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문제는 </a:t>
            </a:r>
            <a:pPr algn="l" indent="0" marL="0">
              <a:lnSpc>
                <a:spcPct val="130000"/>
              </a:lnSpc>
              <a:buNone/>
            </a:pPr>
            <a:r>
              <a:rPr lang="en-US" sz="2475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'도입'</a:t>
            </a:r>
            <a:pPr algn="l" indent="0" marL="0">
              <a:lnSpc>
                <a:spcPct val="130000"/>
              </a:lnSpc>
              <a:buNone/>
            </a:pPr>
            <a:r>
              <a:rPr lang="en-US" sz="2475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이 아니라 </a:t>
            </a:r>
            <a:pPr algn="l" indent="0" marL="0">
              <a:lnSpc>
                <a:spcPct val="130000"/>
              </a:lnSpc>
              <a:buNone/>
            </a:pPr>
            <a:r>
              <a:rPr lang="en-US" sz="2475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'활용'</a:t>
            </a:r>
            <a:pPr algn="l" indent="0" marL="0">
              <a:lnSpc>
                <a:spcPct val="130000"/>
              </a:lnSpc>
              <a:buNone/>
            </a:pPr>
            <a:r>
              <a:rPr lang="en-US" sz="2475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입니다.</a:t>
            </a:r>
            <a:endParaRPr lang="en-US" sz="2475" dirty="0"/>
          </a:p>
        </p:txBody>
      </p:sp>
      <p:sp>
        <p:nvSpPr>
          <p:cNvPr id="22" name="Text 16"/>
          <p:cNvSpPr/>
          <p:nvPr/>
        </p:nvSpPr>
        <p:spPr>
          <a:xfrm>
            <a:off x="15627102" y="9566597"/>
            <a:ext cx="1403598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 · 02</a:t>
            </a:r>
            <a:endParaRPr lang="en-US" sz="16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CFE01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33500" y="2608808"/>
            <a:ext cx="16089630" cy="9638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4500" b="1" dirty="0">
                <a:solidFill>
                  <a:srgbClr val="161814">
                    <a:alpha val="55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01</a:t>
            </a:r>
            <a:endParaRPr lang="en-US" sz="4500" dirty="0"/>
          </a:p>
        </p:txBody>
      </p:sp>
      <p:sp>
        <p:nvSpPr>
          <p:cNvPr id="3" name="Text 1"/>
          <p:cNvSpPr/>
          <p:nvPr/>
        </p:nvSpPr>
        <p:spPr>
          <a:xfrm>
            <a:off x="1333500" y="3648894"/>
            <a:ext cx="16089630" cy="53183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400" b="1" spc="240" kern="0" dirty="0">
                <a:solidFill>
                  <a:srgbClr val="2528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SOLUTION · 써먹는 AI 교육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1333500" y="4409331"/>
            <a:ext cx="14716125" cy="26783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9900" b="1" spc="-396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누구나 AI, 오늘부터 실무에.</a:t>
            </a:r>
            <a:endParaRPr lang="en-US" sz="9900" dirty="0"/>
          </a:p>
        </p:txBody>
      </p:sp>
      <p:sp>
        <p:nvSpPr>
          <p:cNvPr id="5" name="Shape 3"/>
          <p:cNvSpPr/>
          <p:nvPr/>
        </p:nvSpPr>
        <p:spPr>
          <a:xfrm>
            <a:off x="1333500" y="7544842"/>
            <a:ext cx="1714500" cy="133350"/>
          </a:xfrm>
          <a:prstGeom prst="roundRect">
            <a:avLst>
              <a:gd name="adj" fmla="val 50000"/>
            </a:avLst>
          </a:prstGeom>
          <a:solidFill>
            <a:srgbClr val="161814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0846" y="8839200"/>
            <a:ext cx="533400" cy="5334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5767596" y="8874472"/>
            <a:ext cx="1263104" cy="50095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250" b="1" spc="-67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</a:t>
            </a:r>
            <a:endParaRPr lang="en-US" sz="22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DFD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33500" y="1028700"/>
            <a:ext cx="16089630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b="1" spc="273" kern="0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프로그램 개요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333500" y="1620366"/>
            <a:ext cx="17183100" cy="8610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6000" b="1" spc="-210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「누구나 AI」 임직원 실무 과정</a:t>
            </a:r>
            <a:endParaRPr lang="en-US" sz="6000" dirty="0"/>
          </a:p>
        </p:txBody>
      </p:sp>
      <p:sp>
        <p:nvSpPr>
          <p:cNvPr id="4" name="Shape 2"/>
          <p:cNvSpPr/>
          <p:nvPr/>
        </p:nvSpPr>
        <p:spPr>
          <a:xfrm>
            <a:off x="1333500" y="3014811"/>
            <a:ext cx="552450" cy="552450"/>
          </a:xfrm>
          <a:prstGeom prst="roundRect">
            <a:avLst>
              <a:gd name="adj" fmla="val 24138"/>
            </a:avLst>
          </a:prstGeom>
          <a:solidFill>
            <a:srgbClr val="CFE01D"/>
          </a:solidFill>
          <a:ln w="28575">
            <a:solidFill>
              <a:srgbClr val="161814"/>
            </a:solidFill>
            <a:prstDash val="solid"/>
          </a:ln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466850" y="3148161"/>
            <a:ext cx="285750" cy="28575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133600" y="3014811"/>
            <a:ext cx="7210825" cy="10096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625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직무에 밀착해요. </a:t>
            </a:r>
            <a:pPr algn="l" indent="0" marL="0">
              <a:lnSpc>
                <a:spcPct val="145000"/>
              </a:lnSpc>
              <a:buNone/>
            </a:pPr>
            <a:r>
              <a:rPr lang="en-US" sz="2625" dirty="0">
                <a:solidFill>
                  <a:srgbClr val="2528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보고서·기획·CS·데이터 등 실제 업무 시나리오로 바로 적용해요.</a:t>
            </a:r>
            <a:endParaRPr lang="en-US" sz="2625" dirty="0"/>
          </a:p>
        </p:txBody>
      </p:sp>
      <p:sp>
        <p:nvSpPr>
          <p:cNvPr id="7" name="Shape 4"/>
          <p:cNvSpPr/>
          <p:nvPr/>
        </p:nvSpPr>
        <p:spPr>
          <a:xfrm>
            <a:off x="1333500" y="4310211"/>
            <a:ext cx="552450" cy="552450"/>
          </a:xfrm>
          <a:prstGeom prst="roundRect">
            <a:avLst>
              <a:gd name="adj" fmla="val 24138"/>
            </a:avLst>
          </a:prstGeom>
          <a:solidFill>
            <a:srgbClr val="CFE01D"/>
          </a:solidFill>
          <a:ln w="28575">
            <a:solidFill>
              <a:srgbClr val="161814"/>
            </a:solidFill>
            <a:prstDash val="solid"/>
          </a:ln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66850" y="4443561"/>
            <a:ext cx="285750" cy="28575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2133600" y="4310211"/>
            <a:ext cx="7210825" cy="10096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625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손에 남아요. </a:t>
            </a:r>
            <a:pPr algn="l" indent="0" marL="0">
              <a:lnSpc>
                <a:spcPct val="145000"/>
              </a:lnSpc>
              <a:buNone/>
            </a:pPr>
            <a:r>
              <a:rPr lang="en-US" sz="2625" dirty="0">
                <a:solidFill>
                  <a:srgbClr val="2528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부서별 프롬프트 템플릿과 가이드를 결과물로 가져가요.</a:t>
            </a:r>
            <a:endParaRPr lang="en-US" sz="2625" dirty="0"/>
          </a:p>
        </p:txBody>
      </p:sp>
      <p:sp>
        <p:nvSpPr>
          <p:cNvPr id="10" name="Shape 6"/>
          <p:cNvSpPr/>
          <p:nvPr/>
        </p:nvSpPr>
        <p:spPr>
          <a:xfrm>
            <a:off x="1333500" y="5605611"/>
            <a:ext cx="552450" cy="552450"/>
          </a:xfrm>
          <a:prstGeom prst="roundRect">
            <a:avLst>
              <a:gd name="adj" fmla="val 24138"/>
            </a:avLst>
          </a:prstGeom>
          <a:solidFill>
            <a:srgbClr val="CFE01D"/>
          </a:solidFill>
          <a:ln w="28575">
            <a:solidFill>
              <a:srgbClr val="161814"/>
            </a:solidFill>
            <a:prstDash val="solid"/>
          </a:ln>
        </p:spPr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66850" y="5738961"/>
            <a:ext cx="285750" cy="28575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2133600" y="5605611"/>
            <a:ext cx="7210825" cy="10096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625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정착까지 가요. </a:t>
            </a:r>
            <a:pPr algn="l" indent="0" marL="0">
              <a:lnSpc>
                <a:spcPct val="145000"/>
              </a:lnSpc>
              <a:buNone/>
            </a:pPr>
            <a:r>
              <a:rPr lang="en-US" sz="2625" dirty="0">
                <a:solidFill>
                  <a:srgbClr val="2528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단발 특강이 아니라 사내 정착·확산까지 설계해요.</a:t>
            </a:r>
            <a:endParaRPr lang="en-US" sz="2625" dirty="0"/>
          </a:p>
        </p:txBody>
      </p:sp>
      <p:sp>
        <p:nvSpPr>
          <p:cNvPr id="13" name="Shape 8"/>
          <p:cNvSpPr/>
          <p:nvPr/>
        </p:nvSpPr>
        <p:spPr>
          <a:xfrm>
            <a:off x="9896401" y="3014811"/>
            <a:ext cx="7058025" cy="3478932"/>
          </a:xfrm>
          <a:prstGeom prst="roundRect">
            <a:avLst>
              <a:gd name="adj" fmla="val 6571"/>
            </a:avLst>
          </a:prstGeom>
          <a:solidFill>
            <a:srgbClr val="161814"/>
          </a:solidFill>
          <a:ln w="28575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121233" dir="2700000">
              <a:srgbClr val="161814">
                <a:alpha val="100000"/>
              </a:srgbClr>
            </a:outerShdw>
          </a:effectLst>
        </p:spPr>
      </p:sp>
      <p:sp>
        <p:nvSpPr>
          <p:cNvPr id="14" name="Shape 9"/>
          <p:cNvSpPr/>
          <p:nvPr/>
        </p:nvSpPr>
        <p:spPr>
          <a:xfrm>
            <a:off x="9924976" y="3817367"/>
            <a:ext cx="7000875" cy="9525"/>
          </a:xfrm>
          <a:prstGeom prst="rect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15" name="Shape 10"/>
          <p:cNvSpPr/>
          <p:nvPr/>
        </p:nvSpPr>
        <p:spPr>
          <a:xfrm>
            <a:off x="10191676" y="3354139"/>
            <a:ext cx="152400" cy="152400"/>
          </a:xfrm>
          <a:prstGeom prst="ellipse">
            <a:avLst/>
          </a:prstGeom>
          <a:solidFill>
            <a:srgbClr val="FF8E01"/>
          </a:solidFill>
          <a:ln/>
        </p:spPr>
      </p:sp>
      <p:sp>
        <p:nvSpPr>
          <p:cNvPr id="16" name="Text 11"/>
          <p:cNvSpPr/>
          <p:nvPr/>
        </p:nvSpPr>
        <p:spPr>
          <a:xfrm>
            <a:off x="10458376" y="3252936"/>
            <a:ext cx="865063" cy="39298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725" b="1" dirty="0">
                <a:solidFill>
                  <a:srgbClr val="FDF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Claude</a:t>
            </a:r>
            <a:endParaRPr lang="en-US" sz="1725" dirty="0"/>
          </a:p>
        </p:txBody>
      </p:sp>
      <p:sp>
        <p:nvSpPr>
          <p:cNvPr id="17" name="Text 12"/>
          <p:cNvSpPr/>
          <p:nvPr/>
        </p:nvSpPr>
        <p:spPr>
          <a:xfrm>
            <a:off x="10210726" y="4112642"/>
            <a:ext cx="247724" cy="89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250" b="1" dirty="0">
                <a:solidFill>
                  <a:srgbClr val="CFE01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›</a:t>
            </a:r>
            <a:endParaRPr lang="en-US" sz="2250" dirty="0"/>
          </a:p>
        </p:txBody>
      </p:sp>
      <p:sp>
        <p:nvSpPr>
          <p:cNvPr id="18" name="Text 13"/>
          <p:cNvSpPr/>
          <p:nvPr/>
        </p:nvSpPr>
        <p:spPr>
          <a:xfrm>
            <a:off x="10553700" y="4112642"/>
            <a:ext cx="6268993" cy="89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0000"/>
              </a:lnSpc>
              <a:buNone/>
            </a:pPr>
            <a:r>
              <a:rPr lang="en-US" sz="2100" dirty="0">
                <a:solidFill>
                  <a:srgbClr val="FDFDF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이번 분기 영업 실적 표를 임원 보고용으로, 핵심 3줄 요약과 다음 분기 제안까지 정리해줘.</a:t>
            </a:r>
            <a:endParaRPr lang="en-US" sz="2100" dirty="0"/>
          </a:p>
        </p:txBody>
      </p:sp>
      <p:sp>
        <p:nvSpPr>
          <p:cNvPr id="19" name="Shape 14"/>
          <p:cNvSpPr/>
          <p:nvPr/>
        </p:nvSpPr>
        <p:spPr>
          <a:xfrm>
            <a:off x="9924976" y="5251772"/>
            <a:ext cx="7000875" cy="1213396"/>
          </a:xfrm>
          <a:prstGeom prst="rect">
            <a:avLst/>
          </a:prstGeom>
          <a:solidFill>
            <a:srgbClr val="BCCA25">
              <a:alpha val="12000"/>
            </a:srgbClr>
          </a:solidFill>
          <a:ln/>
        </p:spPr>
      </p:sp>
      <p:sp>
        <p:nvSpPr>
          <p:cNvPr id="20" name="Shape 15"/>
          <p:cNvSpPr/>
          <p:nvPr/>
        </p:nvSpPr>
        <p:spPr>
          <a:xfrm>
            <a:off x="9924976" y="5251772"/>
            <a:ext cx="7000875" cy="9525"/>
          </a:xfrm>
          <a:prstGeom prst="rect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21" name="Text 16"/>
          <p:cNvSpPr/>
          <p:nvPr/>
        </p:nvSpPr>
        <p:spPr>
          <a:xfrm>
            <a:off x="10210726" y="5508947"/>
            <a:ext cx="6639401" cy="74667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5000"/>
              </a:lnSpc>
              <a:buNone/>
            </a:pPr>
            <a:r>
              <a:rPr lang="en-US" sz="1800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직무 시나리오 그대로 실습해요. 배운 다음 날 바로 써먹는 게 목표예요.</a:t>
            </a:r>
            <a:endParaRPr lang="en-US" sz="1800" dirty="0"/>
          </a:p>
        </p:txBody>
      </p:sp>
      <p:sp>
        <p:nvSpPr>
          <p:cNvPr id="22" name="Text 17"/>
          <p:cNvSpPr/>
          <p:nvPr/>
        </p:nvSpPr>
        <p:spPr>
          <a:xfrm>
            <a:off x="15627102" y="9566597"/>
            <a:ext cx="1403598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 · 04</a:t>
            </a:r>
            <a:endParaRPr lang="en-US" sz="16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DFD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33500" y="1028700"/>
            <a:ext cx="16089630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b="1" spc="273" kern="0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커리큘럼 · 진행 방식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333500" y="1620366"/>
            <a:ext cx="17183100" cy="8610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6000" b="1" spc="-210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4주, 써먹는 순서대로</a:t>
            </a:r>
            <a:endParaRPr lang="en-US" sz="6000" dirty="0"/>
          </a:p>
        </p:txBody>
      </p:sp>
      <p:sp>
        <p:nvSpPr>
          <p:cNvPr id="4" name="Shape 2"/>
          <p:cNvSpPr/>
          <p:nvPr/>
        </p:nvSpPr>
        <p:spPr>
          <a:xfrm>
            <a:off x="1333500" y="2938611"/>
            <a:ext cx="9673977" cy="1432247"/>
          </a:xfrm>
          <a:prstGeom prst="roundRect">
            <a:avLst>
              <a:gd name="adj" fmla="val 11971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53882" dir="2700000">
              <a:srgbClr val="161814">
                <a:alpha val="10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700213" y="3423270"/>
            <a:ext cx="1219200" cy="50095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250" b="1" dirty="0">
                <a:solidFill>
                  <a:srgbClr val="84901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Week 1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3128963" y="3229124"/>
            <a:ext cx="8262982" cy="4310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475" b="1" spc="-49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기초 감각</a:t>
            </a:r>
            <a:endParaRPr lang="en-US" sz="2475" dirty="0"/>
          </a:p>
        </p:txBody>
      </p:sp>
      <p:sp>
        <p:nvSpPr>
          <p:cNvPr id="7" name="Text 5"/>
          <p:cNvSpPr/>
          <p:nvPr/>
        </p:nvSpPr>
        <p:spPr>
          <a:xfrm>
            <a:off x="3128963" y="3679180"/>
            <a:ext cx="7737156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3대 도구의 차이와 안전한 사용 원칙</a:t>
            </a:r>
            <a:endParaRPr lang="en-US" sz="1950" dirty="0"/>
          </a:p>
        </p:txBody>
      </p:sp>
      <p:sp>
        <p:nvSpPr>
          <p:cNvPr id="8" name="Shape 6"/>
          <p:cNvSpPr/>
          <p:nvPr/>
        </p:nvSpPr>
        <p:spPr>
          <a:xfrm>
            <a:off x="1333500" y="4580409"/>
            <a:ext cx="9673977" cy="1432247"/>
          </a:xfrm>
          <a:prstGeom prst="roundRect">
            <a:avLst>
              <a:gd name="adj" fmla="val 11971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53882" dir="2700000">
              <a:srgbClr val="161814">
                <a:alpha val="100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1700213" y="5065068"/>
            <a:ext cx="1219200" cy="50095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250" b="1" dirty="0">
                <a:solidFill>
                  <a:srgbClr val="84901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Week 2</a:t>
            </a:r>
            <a:endParaRPr lang="en-US" sz="2250" dirty="0"/>
          </a:p>
        </p:txBody>
      </p:sp>
      <p:sp>
        <p:nvSpPr>
          <p:cNvPr id="10" name="Text 8"/>
          <p:cNvSpPr/>
          <p:nvPr/>
        </p:nvSpPr>
        <p:spPr>
          <a:xfrm>
            <a:off x="3128963" y="4870921"/>
            <a:ext cx="8262982" cy="4310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475" b="1" spc="-49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프롬프트 실전</a:t>
            </a:r>
            <a:endParaRPr lang="en-US" sz="2475" dirty="0"/>
          </a:p>
        </p:txBody>
      </p:sp>
      <p:sp>
        <p:nvSpPr>
          <p:cNvPr id="11" name="Text 9"/>
          <p:cNvSpPr/>
          <p:nvPr/>
        </p:nvSpPr>
        <p:spPr>
          <a:xfrm>
            <a:off x="3128963" y="5320978"/>
            <a:ext cx="7737156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역할·맥락·형식으로 결과를 끌어내기</a:t>
            </a:r>
            <a:endParaRPr lang="en-US" sz="1950" dirty="0"/>
          </a:p>
        </p:txBody>
      </p:sp>
      <p:sp>
        <p:nvSpPr>
          <p:cNvPr id="12" name="Shape 10"/>
          <p:cNvSpPr/>
          <p:nvPr/>
        </p:nvSpPr>
        <p:spPr>
          <a:xfrm>
            <a:off x="1333500" y="6222206"/>
            <a:ext cx="9673977" cy="1432247"/>
          </a:xfrm>
          <a:prstGeom prst="roundRect">
            <a:avLst>
              <a:gd name="adj" fmla="val 11971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53882" dir="2700000">
              <a:srgbClr val="161814">
                <a:alpha val="100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1700213" y="6706865"/>
            <a:ext cx="1219200" cy="50095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250" b="1" dirty="0">
                <a:solidFill>
                  <a:srgbClr val="84901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Week 3</a:t>
            </a:r>
            <a:endParaRPr lang="en-US" sz="2250" dirty="0"/>
          </a:p>
        </p:txBody>
      </p:sp>
      <p:sp>
        <p:nvSpPr>
          <p:cNvPr id="14" name="Text 12"/>
          <p:cNvSpPr/>
          <p:nvPr/>
        </p:nvSpPr>
        <p:spPr>
          <a:xfrm>
            <a:off x="3128963" y="6512719"/>
            <a:ext cx="8262982" cy="4310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475" b="1" spc="-49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직무 적용</a:t>
            </a:r>
            <a:endParaRPr lang="en-US" sz="2475" dirty="0"/>
          </a:p>
        </p:txBody>
      </p:sp>
      <p:sp>
        <p:nvSpPr>
          <p:cNvPr id="15" name="Text 13"/>
          <p:cNvSpPr/>
          <p:nvPr/>
        </p:nvSpPr>
        <p:spPr>
          <a:xfrm>
            <a:off x="3128963" y="6962775"/>
            <a:ext cx="7737156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보고서·기획·CS·데이터 자동화 실습</a:t>
            </a:r>
            <a:endParaRPr lang="en-US" sz="1950" dirty="0"/>
          </a:p>
        </p:txBody>
      </p:sp>
      <p:sp>
        <p:nvSpPr>
          <p:cNvPr id="16" name="Shape 14"/>
          <p:cNvSpPr/>
          <p:nvPr/>
        </p:nvSpPr>
        <p:spPr>
          <a:xfrm>
            <a:off x="1333500" y="7864004"/>
            <a:ext cx="9673977" cy="1432247"/>
          </a:xfrm>
          <a:prstGeom prst="roundRect">
            <a:avLst>
              <a:gd name="adj" fmla="val 11971"/>
            </a:avLst>
          </a:prstGeom>
          <a:solidFill>
            <a:srgbClr val="CFE01D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53882" dir="2700000">
              <a:srgbClr val="161814">
                <a:alpha val="100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1700213" y="8348663"/>
            <a:ext cx="1219200" cy="50095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250" b="1" dirty="0">
                <a:solidFill>
                  <a:srgbClr val="161814">
                    <a:alpha val="60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Week 4</a:t>
            </a:r>
            <a:endParaRPr lang="en-US" sz="2250" dirty="0"/>
          </a:p>
        </p:txBody>
      </p:sp>
      <p:sp>
        <p:nvSpPr>
          <p:cNvPr id="18" name="Text 16"/>
          <p:cNvSpPr/>
          <p:nvPr/>
        </p:nvSpPr>
        <p:spPr>
          <a:xfrm>
            <a:off x="3128963" y="8154516"/>
            <a:ext cx="8262982" cy="4310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475" b="1" spc="-49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사내 정착</a:t>
            </a:r>
            <a:endParaRPr lang="en-US" sz="2475" dirty="0"/>
          </a:p>
        </p:txBody>
      </p:sp>
      <p:sp>
        <p:nvSpPr>
          <p:cNvPr id="19" name="Text 17"/>
          <p:cNvSpPr/>
          <p:nvPr/>
        </p:nvSpPr>
        <p:spPr>
          <a:xfrm>
            <a:off x="3128963" y="8604572"/>
            <a:ext cx="7737156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2528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부서 템플릿화 &amp; 워크플로 설계</a:t>
            </a:r>
            <a:endParaRPr lang="en-US" sz="1950" dirty="0"/>
          </a:p>
        </p:txBody>
      </p:sp>
      <p:sp>
        <p:nvSpPr>
          <p:cNvPr id="20" name="Shape 18"/>
          <p:cNvSpPr/>
          <p:nvPr/>
        </p:nvSpPr>
        <p:spPr>
          <a:xfrm>
            <a:off x="11617077" y="2938611"/>
            <a:ext cx="5337423" cy="6357640"/>
          </a:xfrm>
          <a:prstGeom prst="roundRect">
            <a:avLst>
              <a:gd name="adj" fmla="val 3926"/>
            </a:avLst>
          </a:prstGeom>
          <a:solidFill>
            <a:srgbClr val="161814"/>
          </a:solidFill>
          <a:ln/>
        </p:spPr>
      </p:sp>
      <p:sp>
        <p:nvSpPr>
          <p:cNvPr id="21" name="Text 19"/>
          <p:cNvSpPr/>
          <p:nvPr/>
        </p:nvSpPr>
        <p:spPr>
          <a:xfrm>
            <a:off x="11998077" y="3338661"/>
            <a:ext cx="5032965" cy="3952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250" b="1" spc="-22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진행 방식</a:t>
            </a:r>
            <a:endParaRPr lang="en-US" sz="2250" dirty="0"/>
          </a:p>
        </p:txBody>
      </p:sp>
      <p:pic>
        <p:nvPicPr>
          <p:cNvPr id="2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998077" y="4019699"/>
            <a:ext cx="266700" cy="266700"/>
          </a:xfrm>
          <a:prstGeom prst="rect">
            <a:avLst/>
          </a:prstGeom>
        </p:spPr>
      </p:pic>
      <p:sp>
        <p:nvSpPr>
          <p:cNvPr id="23" name="Text 20"/>
          <p:cNvSpPr/>
          <p:nvPr/>
        </p:nvSpPr>
        <p:spPr>
          <a:xfrm>
            <a:off x="12436227" y="3981599"/>
            <a:ext cx="4261391" cy="75813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025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100% 핸즈온 — 보고 끝이 아니라 직접 쳐봐요</a:t>
            </a:r>
            <a:endParaRPr lang="en-US" sz="2025" dirty="0"/>
          </a:p>
        </p:txBody>
      </p:sp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98077" y="4949279"/>
            <a:ext cx="266700" cy="266700"/>
          </a:xfrm>
          <a:prstGeom prst="rect">
            <a:avLst/>
          </a:prstGeom>
        </p:spPr>
      </p:pic>
      <p:sp>
        <p:nvSpPr>
          <p:cNvPr id="25" name="Text 21"/>
          <p:cNvSpPr/>
          <p:nvPr/>
        </p:nvSpPr>
        <p:spPr>
          <a:xfrm>
            <a:off x="12436227" y="4911179"/>
            <a:ext cx="3804151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025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직무별 분반 — 부서 맞춤 시나리오</a:t>
            </a:r>
            <a:endParaRPr lang="en-US" sz="2025" dirty="0"/>
          </a:p>
        </p:txBody>
      </p:sp>
      <p:pic>
        <p:nvPicPr>
          <p:cNvPr id="26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98077" y="5518845"/>
            <a:ext cx="266700" cy="266700"/>
          </a:xfrm>
          <a:prstGeom prst="rect">
            <a:avLst/>
          </a:prstGeom>
        </p:spPr>
      </p:pic>
      <p:sp>
        <p:nvSpPr>
          <p:cNvPr id="27" name="Text 22"/>
          <p:cNvSpPr/>
          <p:nvPr/>
        </p:nvSpPr>
        <p:spPr>
          <a:xfrm>
            <a:off x="12436227" y="5480745"/>
            <a:ext cx="3045269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025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오프라인 · 온라인 모두 가능</a:t>
            </a:r>
            <a:endParaRPr lang="en-US" sz="2025" dirty="0"/>
          </a:p>
        </p:txBody>
      </p:sp>
      <p:pic>
        <p:nvPicPr>
          <p:cNvPr id="28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98077" y="6088410"/>
            <a:ext cx="266700" cy="266700"/>
          </a:xfrm>
          <a:prstGeom prst="rect">
            <a:avLst/>
          </a:prstGeom>
        </p:spPr>
      </p:pic>
      <p:sp>
        <p:nvSpPr>
          <p:cNvPr id="29" name="Text 23"/>
          <p:cNvSpPr/>
          <p:nvPr/>
        </p:nvSpPr>
        <p:spPr>
          <a:xfrm>
            <a:off x="12436227" y="6050310"/>
            <a:ext cx="2917329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025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회차당 2시간 · 주 1회 권장</a:t>
            </a:r>
            <a:endParaRPr lang="en-US" sz="2025" dirty="0"/>
          </a:p>
        </p:txBody>
      </p:sp>
      <p:sp>
        <p:nvSpPr>
          <p:cNvPr id="30" name="Text 24"/>
          <p:cNvSpPr/>
          <p:nvPr/>
        </p:nvSpPr>
        <p:spPr>
          <a:xfrm>
            <a:off x="15627102" y="9566597"/>
            <a:ext cx="1403598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 · 05</a:t>
            </a:r>
            <a:endParaRPr lang="en-US" sz="16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618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alphaModFix amt="12000"/>
          </a:blip>
          <a:stretch>
            <a:fillRect/>
          </a:stretch>
        </p:blipFill>
        <p:spPr>
          <a:xfrm>
            <a:off x="15049500" y="7143750"/>
            <a:ext cx="4191000" cy="4191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33500" y="1028700"/>
            <a:ext cx="16089630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b="1" spc="273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기대 효과 · 성과 지표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333500" y="1620366"/>
            <a:ext cx="17183100" cy="8610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6000" b="1" spc="-210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한 달 뒤, 이렇게 달라져요</a:t>
            </a:r>
            <a:endParaRPr lang="en-US" sz="6000" dirty="0"/>
          </a:p>
        </p:txBody>
      </p:sp>
      <p:sp>
        <p:nvSpPr>
          <p:cNvPr id="5" name="Text 2"/>
          <p:cNvSpPr/>
          <p:nvPr/>
        </p:nvSpPr>
        <p:spPr>
          <a:xfrm>
            <a:off x="1333500" y="4864001"/>
            <a:ext cx="5392393" cy="113533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9600" b="1" spc="-480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70%</a:t>
            </a:r>
            <a:pPr algn="l" indent="0" marL="0">
              <a:lnSpc>
                <a:spcPct val="90000"/>
              </a:lnSpc>
              <a:buNone/>
            </a:pPr>
            <a:r>
              <a:rPr lang="en-US" sz="4800" b="1" spc="-480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↓</a:t>
            </a:r>
            <a:endParaRPr lang="en-US" sz="9600" dirty="0"/>
          </a:p>
        </p:txBody>
      </p:sp>
      <p:sp>
        <p:nvSpPr>
          <p:cNvPr id="6" name="Text 3"/>
          <p:cNvSpPr/>
          <p:nvPr/>
        </p:nvSpPr>
        <p:spPr>
          <a:xfrm>
            <a:off x="1333500" y="6094586"/>
            <a:ext cx="5392393" cy="4429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250" b="1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 업무 처리 시간 </a:t>
            </a:r>
            <a:pPr algn="l" indent="0" marL="0">
              <a:lnSpc>
                <a:spcPct val="140000"/>
              </a:lnSpc>
              <a:buNone/>
            </a:pPr>
            <a:r>
              <a:rPr lang="en-US" sz="2250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(목표)</a:t>
            </a:r>
            <a:endParaRPr lang="en-US" sz="2250" dirty="0"/>
          </a:p>
        </p:txBody>
      </p:sp>
      <p:sp>
        <p:nvSpPr>
          <p:cNvPr id="7" name="Text 4"/>
          <p:cNvSpPr/>
          <p:nvPr/>
        </p:nvSpPr>
        <p:spPr>
          <a:xfrm>
            <a:off x="6692875" y="4866382"/>
            <a:ext cx="5392393" cy="113533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9600" b="1" spc="-480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12,000</a:t>
            </a:r>
            <a:pPr algn="l" indent="0" marL="0">
              <a:lnSpc>
                <a:spcPct val="90000"/>
              </a:lnSpc>
              <a:buNone/>
            </a:pPr>
            <a:r>
              <a:rPr lang="en-US" sz="4800" b="1" spc="-480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</a:t>
            </a:r>
            <a:endParaRPr lang="en-US" sz="9600" dirty="0"/>
          </a:p>
        </p:txBody>
      </p:sp>
      <p:sp>
        <p:nvSpPr>
          <p:cNvPr id="8" name="Text 5"/>
          <p:cNvSpPr/>
          <p:nvPr/>
        </p:nvSpPr>
        <p:spPr>
          <a:xfrm>
            <a:off x="6692875" y="6096967"/>
            <a:ext cx="5392393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250" b="1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함께한 누적 수강생</a:t>
            </a:r>
            <a:endParaRPr lang="en-US" sz="2250" dirty="0"/>
          </a:p>
        </p:txBody>
      </p:sp>
      <p:sp>
        <p:nvSpPr>
          <p:cNvPr id="9" name="Text 6"/>
          <p:cNvSpPr/>
          <p:nvPr/>
        </p:nvSpPr>
        <p:spPr>
          <a:xfrm>
            <a:off x="12052250" y="4866382"/>
            <a:ext cx="5392475" cy="113533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9600" b="1" spc="-480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pPr algn="l" indent="0" marL="0">
              <a:lnSpc>
                <a:spcPct val="90000"/>
              </a:lnSpc>
              <a:buNone/>
            </a:pPr>
            <a:r>
              <a:rPr lang="en-US" sz="4800" b="1" spc="-480" kern="0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주</a:t>
            </a:r>
            <a:endParaRPr lang="en-US" sz="9600" dirty="0"/>
          </a:p>
        </p:txBody>
      </p:sp>
      <p:sp>
        <p:nvSpPr>
          <p:cNvPr id="10" name="Text 7"/>
          <p:cNvSpPr/>
          <p:nvPr/>
        </p:nvSpPr>
        <p:spPr>
          <a:xfrm>
            <a:off x="12052250" y="6096967"/>
            <a:ext cx="5392475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250" b="1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현업 적용까지 걸리는 시간</a:t>
            </a:r>
            <a:endParaRPr lang="en-US" sz="2250" dirty="0"/>
          </a:p>
        </p:txBody>
      </p:sp>
      <p:sp>
        <p:nvSpPr>
          <p:cNvPr id="11" name="Shape 8"/>
          <p:cNvSpPr/>
          <p:nvPr/>
        </p:nvSpPr>
        <p:spPr>
          <a:xfrm>
            <a:off x="1333500" y="8539163"/>
            <a:ext cx="3155752" cy="719138"/>
          </a:xfrm>
          <a:prstGeom prst="roundRect">
            <a:avLst>
              <a:gd name="adj" fmla="val 50000"/>
            </a:avLst>
          </a:prstGeom>
          <a:solidFill>
            <a:srgbClr val="FFFFFF">
              <a:alpha val="8000"/>
            </a:srgbClr>
          </a:solidFill>
          <a:ln w="14288">
            <a:solidFill>
              <a:srgbClr val="FFFFFF">
                <a:alpha val="18000"/>
              </a:srgbClr>
            </a:solidFill>
            <a:prstDash val="solid"/>
          </a:ln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4488" y="8784431"/>
            <a:ext cx="228600" cy="22860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957388" y="8763000"/>
            <a:ext cx="2327077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875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주 1회 이상 실사용 정착</a:t>
            </a:r>
            <a:endParaRPr lang="en-US" sz="1875" dirty="0"/>
          </a:p>
        </p:txBody>
      </p:sp>
      <p:sp>
        <p:nvSpPr>
          <p:cNvPr id="14" name="Shape 10"/>
          <p:cNvSpPr/>
          <p:nvPr/>
        </p:nvSpPr>
        <p:spPr>
          <a:xfrm>
            <a:off x="4660702" y="8539163"/>
            <a:ext cx="3097039" cy="719138"/>
          </a:xfrm>
          <a:prstGeom prst="roundRect">
            <a:avLst>
              <a:gd name="adj" fmla="val 50000"/>
            </a:avLst>
          </a:prstGeom>
          <a:solidFill>
            <a:srgbClr val="FFFFFF">
              <a:alpha val="8000"/>
            </a:srgbClr>
          </a:solidFill>
          <a:ln w="14288">
            <a:solidFill>
              <a:srgbClr val="FFFFFF">
                <a:alpha val="18000"/>
              </a:srgbClr>
            </a:solidFill>
            <a:prstDash val="solid"/>
          </a:ln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1689" y="8784431"/>
            <a:ext cx="228600" cy="2286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5284589" y="8763000"/>
            <a:ext cx="2268364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875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부서별 프롬프트 자산화</a:t>
            </a:r>
            <a:endParaRPr lang="en-US" sz="1875" dirty="0"/>
          </a:p>
        </p:txBody>
      </p:sp>
      <p:sp>
        <p:nvSpPr>
          <p:cNvPr id="17" name="Shape 12"/>
          <p:cNvSpPr/>
          <p:nvPr/>
        </p:nvSpPr>
        <p:spPr>
          <a:xfrm>
            <a:off x="7929190" y="8539163"/>
            <a:ext cx="3023369" cy="719138"/>
          </a:xfrm>
          <a:prstGeom prst="roundRect">
            <a:avLst>
              <a:gd name="adj" fmla="val 50000"/>
            </a:avLst>
          </a:prstGeom>
          <a:solidFill>
            <a:srgbClr val="FFFFFF">
              <a:alpha val="8000"/>
            </a:srgbClr>
          </a:solidFill>
          <a:ln w="14288">
            <a:solidFill>
              <a:srgbClr val="FFFFFF">
                <a:alpha val="18000"/>
              </a:srgbClr>
            </a:solidFill>
            <a:prstDash val="solid"/>
          </a:ln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10178" y="8784431"/>
            <a:ext cx="228600" cy="228600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8553078" y="8763000"/>
            <a:ext cx="2194694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875" b="1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부서 간 활용 격차 해소</a:t>
            </a:r>
            <a:endParaRPr lang="en-US" sz="1875" dirty="0"/>
          </a:p>
        </p:txBody>
      </p:sp>
      <p:sp>
        <p:nvSpPr>
          <p:cNvPr id="20" name="Text 14"/>
          <p:cNvSpPr/>
          <p:nvPr/>
        </p:nvSpPr>
        <p:spPr>
          <a:xfrm>
            <a:off x="15627102" y="9566597"/>
            <a:ext cx="1403598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 · 06</a:t>
            </a:r>
            <a:endParaRPr lang="en-US" sz="16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DFD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33500" y="1028700"/>
            <a:ext cx="16089630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b="1" spc="273" kern="0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강사 소개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333500" y="1620366"/>
            <a:ext cx="17183100" cy="8610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6000" b="1" spc="-210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강연자, 재우</a:t>
            </a:r>
            <a:endParaRPr lang="en-US" sz="6000" dirty="0"/>
          </a:p>
        </p:txBody>
      </p:sp>
      <p:sp>
        <p:nvSpPr>
          <p:cNvPr id="4" name="Shape 2"/>
          <p:cNvSpPr/>
          <p:nvPr/>
        </p:nvSpPr>
        <p:spPr>
          <a:xfrm>
            <a:off x="1504950" y="3812456"/>
            <a:ext cx="5686723" cy="4953000"/>
          </a:xfrm>
          <a:prstGeom prst="roundRect">
            <a:avLst>
              <a:gd name="adj" fmla="val 4615"/>
            </a:avLst>
          </a:prstGeom>
          <a:solidFill>
            <a:srgbClr val="CFE01D"/>
          </a:solidFill>
          <a:ln w="23813">
            <a:solidFill>
              <a:srgbClr val="161814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333500" y="3641006"/>
            <a:ext cx="5686723" cy="4953000"/>
          </a:xfrm>
          <a:prstGeom prst="roundRect">
            <a:avLst>
              <a:gd name="adj" fmla="val 4615"/>
            </a:avLst>
          </a:prstGeom>
          <a:solidFill>
            <a:srgbClr val="ECEDE6"/>
          </a:solidFill>
          <a:ln w="23813">
            <a:solidFill>
              <a:srgbClr val="161814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782223" y="4285878"/>
            <a:ext cx="9447446" cy="11287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2850" dirty="0">
                <a:solidFill>
                  <a:srgbClr val="2528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"AI는 천재만 쓰는 게 아니에요. 써먹으면서 익히면, </a:t>
            </a:r>
            <a:pPr algn="l" indent="0" marL="0">
              <a:lnSpc>
                <a:spcPct val="150000"/>
              </a:lnSpc>
              <a:buNone/>
            </a:pPr>
            <a:r>
              <a:rPr lang="en-US" sz="2850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누구나 충분히 </a:t>
            </a:r>
            <a:pPr algn="l" indent="0" marL="0">
              <a:lnSpc>
                <a:spcPct val="150000"/>
              </a:lnSpc>
              <a:buNone/>
            </a:pPr>
            <a:r>
              <a:rPr lang="en-US" sz="2850" dirty="0">
                <a:solidFill>
                  <a:srgbClr val="2528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합니다."</a:t>
            </a:r>
            <a:endParaRPr lang="en-US" sz="285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82223" y="5700340"/>
            <a:ext cx="285750" cy="28575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8239423" y="5662240"/>
            <a:ext cx="5515012" cy="4514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325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직장인 · 대학생 대상 AI 실무 강연 다수 진행</a:t>
            </a:r>
            <a:endParaRPr lang="en-US" sz="2325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82223" y="6323261"/>
            <a:ext cx="285750" cy="28575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8239423" y="6285161"/>
            <a:ext cx="3030781" cy="45623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325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누적 수강생 </a:t>
            </a:r>
            <a:pPr algn="l" indent="0" marL="0">
              <a:lnSpc>
                <a:spcPct val="140000"/>
              </a:lnSpc>
              <a:buNone/>
            </a:pPr>
            <a:r>
              <a:rPr lang="en-US" sz="2325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12,000명+</a:t>
            </a:r>
            <a:endParaRPr lang="en-US" sz="2325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82223" y="6950943"/>
            <a:ext cx="285750" cy="28575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8239423" y="6912843"/>
            <a:ext cx="5760824" cy="4514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325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· ChatGPT · Gemini 실무 활용 전문</a:t>
            </a:r>
            <a:endParaRPr lang="en-US" sz="2325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82223" y="7573863"/>
            <a:ext cx="285750" cy="28575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239423" y="7535763"/>
            <a:ext cx="5027808" cy="45147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325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기업 사내 교육 · 대학 특강 · 공개 워크숍</a:t>
            </a:r>
            <a:endParaRPr lang="en-US" sz="2325" dirty="0"/>
          </a:p>
        </p:txBody>
      </p:sp>
      <p:sp>
        <p:nvSpPr>
          <p:cNvPr id="15" name="Text 9"/>
          <p:cNvSpPr/>
          <p:nvPr/>
        </p:nvSpPr>
        <p:spPr>
          <a:xfrm>
            <a:off x="15627102" y="9566597"/>
            <a:ext cx="1403598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 · 07</a:t>
            </a:r>
            <a:endParaRPr lang="en-US" sz="16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DFD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33500" y="1028700"/>
            <a:ext cx="16089630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b="1" spc="273" kern="0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가격 · 패키지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333500" y="1620366"/>
            <a:ext cx="17183100" cy="8610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6000" b="1" spc="-210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규모에 맞게 고르세요</a:t>
            </a:r>
            <a:endParaRPr lang="en-US" sz="6000" dirty="0"/>
          </a:p>
        </p:txBody>
      </p:sp>
      <p:sp>
        <p:nvSpPr>
          <p:cNvPr id="4" name="Shape 2"/>
          <p:cNvSpPr/>
          <p:nvPr/>
        </p:nvSpPr>
        <p:spPr>
          <a:xfrm>
            <a:off x="1333500" y="2976711"/>
            <a:ext cx="4978375" cy="6281589"/>
          </a:xfrm>
          <a:prstGeom prst="roundRect">
            <a:avLst>
              <a:gd name="adj" fmla="val 3827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738313" y="3419624"/>
            <a:ext cx="4293813" cy="4083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800" b="1" dirty="0">
                <a:solidFill>
                  <a:srgbClr val="84901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Spark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738313" y="3885158"/>
            <a:ext cx="4585625" cy="5381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3150" b="1" spc="-63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특강형</a:t>
            </a:r>
            <a:endParaRPr lang="en-US" sz="3150" dirty="0"/>
          </a:p>
        </p:txBody>
      </p:sp>
      <p:sp>
        <p:nvSpPr>
          <p:cNvPr id="7" name="Text 5"/>
          <p:cNvSpPr/>
          <p:nvPr/>
        </p:nvSpPr>
        <p:spPr>
          <a:xfrm>
            <a:off x="1738313" y="4461421"/>
            <a:ext cx="458562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025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전사 인식 전환을 위한 단발 특강</a:t>
            </a:r>
            <a:endParaRPr lang="en-US" sz="2025" dirty="0"/>
          </a:p>
        </p:txBody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38313" y="5088136"/>
            <a:ext cx="228600" cy="22860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2100263" y="5135761"/>
            <a:ext cx="1630114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2시간 집중 특강</a:t>
            </a:r>
            <a:endParaRPr lang="en-US" sz="1950" dirty="0"/>
          </a:p>
        </p:txBody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38313" y="5641702"/>
            <a:ext cx="228600" cy="2286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2100263" y="5689327"/>
            <a:ext cx="1912813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임직원 대규모 대상</a:t>
            </a:r>
            <a:endParaRPr lang="en-US" sz="1950" dirty="0"/>
          </a:p>
        </p:txBody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38313" y="6195268"/>
            <a:ext cx="228600" cy="2286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2100263" y="6242893"/>
            <a:ext cx="1912813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핵심 프롬프트 데모</a:t>
            </a:r>
            <a:endParaRPr lang="en-US" sz="1950" dirty="0"/>
          </a:p>
        </p:txBody>
      </p:sp>
      <p:sp>
        <p:nvSpPr>
          <p:cNvPr id="14" name="Text 9"/>
          <p:cNvSpPr/>
          <p:nvPr/>
        </p:nvSpPr>
        <p:spPr>
          <a:xfrm>
            <a:off x="1738313" y="8383339"/>
            <a:ext cx="4293813" cy="4701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100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맞춤 견적</a:t>
            </a:r>
            <a:endParaRPr lang="en-US" sz="2100" dirty="0"/>
          </a:p>
        </p:txBody>
      </p:sp>
      <p:sp>
        <p:nvSpPr>
          <p:cNvPr id="15" name="Shape 10"/>
          <p:cNvSpPr/>
          <p:nvPr/>
        </p:nvSpPr>
        <p:spPr>
          <a:xfrm>
            <a:off x="6654775" y="2976711"/>
            <a:ext cx="4978375" cy="6281589"/>
          </a:xfrm>
          <a:prstGeom prst="roundRect">
            <a:avLst>
              <a:gd name="adj" fmla="val 3827"/>
            </a:avLst>
          </a:prstGeom>
          <a:solidFill>
            <a:srgbClr val="161814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CFE01D">
                <a:alpha val="100000"/>
              </a:srgbClr>
            </a:outerShdw>
          </a:effectLst>
        </p:spPr>
      </p:sp>
      <p:sp>
        <p:nvSpPr>
          <p:cNvPr id="16" name="Shape 11"/>
          <p:cNvSpPr/>
          <p:nvPr/>
        </p:nvSpPr>
        <p:spPr>
          <a:xfrm>
            <a:off x="7059588" y="2829074"/>
            <a:ext cx="829270" cy="501328"/>
          </a:xfrm>
          <a:prstGeom prst="roundRect">
            <a:avLst>
              <a:gd name="adj" fmla="val 50000"/>
            </a:avLst>
          </a:prstGeom>
          <a:solidFill>
            <a:srgbClr val="CFE01D"/>
          </a:solidFill>
          <a:ln w="23813">
            <a:solidFill>
              <a:srgbClr val="161814"/>
            </a:solidFill>
            <a:prstDash val="solid"/>
          </a:ln>
        </p:spPr>
      </p:sp>
      <p:sp>
        <p:nvSpPr>
          <p:cNvPr id="17" name="Text 12"/>
          <p:cNvSpPr/>
          <p:nvPr/>
        </p:nvSpPr>
        <p:spPr>
          <a:xfrm>
            <a:off x="7292950" y="2910036"/>
            <a:ext cx="438745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추천</a:t>
            </a:r>
            <a:endParaRPr lang="en-US" sz="1650" dirty="0"/>
          </a:p>
        </p:txBody>
      </p:sp>
      <p:sp>
        <p:nvSpPr>
          <p:cNvPr id="18" name="Text 13"/>
          <p:cNvSpPr/>
          <p:nvPr/>
        </p:nvSpPr>
        <p:spPr>
          <a:xfrm>
            <a:off x="7059588" y="3419624"/>
            <a:ext cx="4293813" cy="4083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800" b="1" dirty="0">
                <a:solidFill>
                  <a:srgbClr val="CFE01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Core</a:t>
            </a:r>
            <a:endParaRPr lang="en-US" sz="1800" dirty="0"/>
          </a:p>
        </p:txBody>
      </p:sp>
      <p:sp>
        <p:nvSpPr>
          <p:cNvPr id="19" name="Text 14"/>
          <p:cNvSpPr/>
          <p:nvPr/>
        </p:nvSpPr>
        <p:spPr>
          <a:xfrm>
            <a:off x="7059588" y="3885158"/>
            <a:ext cx="4585625" cy="5381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3150" b="1" spc="-63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실무형</a:t>
            </a:r>
            <a:endParaRPr lang="en-US" sz="3150" dirty="0"/>
          </a:p>
        </p:txBody>
      </p:sp>
      <p:sp>
        <p:nvSpPr>
          <p:cNvPr id="20" name="Text 15"/>
          <p:cNvSpPr/>
          <p:nvPr/>
        </p:nvSpPr>
        <p:spPr>
          <a:xfrm>
            <a:off x="7059588" y="4461421"/>
            <a:ext cx="4585625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025" dirty="0">
                <a:solidFill>
                  <a:srgbClr val="C2C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4주 직무 밀착 실무 과정</a:t>
            </a:r>
            <a:endParaRPr lang="en-US" sz="2025" dirty="0"/>
          </a:p>
        </p:txBody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59588" y="5088136"/>
            <a:ext cx="228600" cy="22860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421538" y="5135761"/>
            <a:ext cx="1639267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4주 핸즈온 과정</a:t>
            </a:r>
            <a:endParaRPr lang="en-US" sz="1950" dirty="0"/>
          </a:p>
        </p:txBody>
      </p:sp>
      <p:pic>
        <p:nvPicPr>
          <p:cNvPr id="23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59588" y="5641702"/>
            <a:ext cx="228600" cy="228600"/>
          </a:xfrm>
          <a:prstGeom prst="rect">
            <a:avLst/>
          </a:prstGeom>
        </p:spPr>
      </p:pic>
      <p:sp>
        <p:nvSpPr>
          <p:cNvPr id="24" name="Text 17"/>
          <p:cNvSpPr/>
          <p:nvPr/>
        </p:nvSpPr>
        <p:spPr>
          <a:xfrm>
            <a:off x="7421538" y="5689327"/>
            <a:ext cx="1698799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직무별 분반 운영</a:t>
            </a:r>
            <a:endParaRPr lang="en-US" sz="1950" dirty="0"/>
          </a:p>
        </p:txBody>
      </p:sp>
      <p:pic>
        <p:nvPicPr>
          <p:cNvPr id="25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059588" y="6195268"/>
            <a:ext cx="228600" cy="228600"/>
          </a:xfrm>
          <a:prstGeom prst="rect">
            <a:avLst/>
          </a:prstGeom>
        </p:spPr>
      </p:pic>
      <p:sp>
        <p:nvSpPr>
          <p:cNvPr id="26" name="Text 18"/>
          <p:cNvSpPr/>
          <p:nvPr/>
        </p:nvSpPr>
        <p:spPr>
          <a:xfrm>
            <a:off x="7421538" y="6242893"/>
            <a:ext cx="2617094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ECED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부서 프롬프트 템플릿 제공</a:t>
            </a:r>
            <a:endParaRPr lang="en-US" sz="1950" dirty="0"/>
          </a:p>
        </p:txBody>
      </p:sp>
      <p:sp>
        <p:nvSpPr>
          <p:cNvPr id="27" name="Text 19"/>
          <p:cNvSpPr/>
          <p:nvPr/>
        </p:nvSpPr>
        <p:spPr>
          <a:xfrm>
            <a:off x="7059588" y="8383339"/>
            <a:ext cx="4293813" cy="4701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100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맞춤 견적</a:t>
            </a:r>
            <a:endParaRPr lang="en-US" sz="2100" dirty="0"/>
          </a:p>
        </p:txBody>
      </p:sp>
      <p:sp>
        <p:nvSpPr>
          <p:cNvPr id="28" name="Shape 20"/>
          <p:cNvSpPr/>
          <p:nvPr/>
        </p:nvSpPr>
        <p:spPr>
          <a:xfrm>
            <a:off x="11976050" y="2976711"/>
            <a:ext cx="4978450" cy="6281589"/>
          </a:xfrm>
          <a:prstGeom prst="roundRect">
            <a:avLst>
              <a:gd name="adj" fmla="val 3826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29" name="Text 21"/>
          <p:cNvSpPr/>
          <p:nvPr/>
        </p:nvSpPr>
        <p:spPr>
          <a:xfrm>
            <a:off x="12380863" y="3419624"/>
            <a:ext cx="4293889" cy="4083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800" b="1" dirty="0">
                <a:solidFill>
                  <a:srgbClr val="84901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Scale</a:t>
            </a:r>
            <a:endParaRPr lang="en-US" sz="1800" dirty="0"/>
          </a:p>
        </p:txBody>
      </p:sp>
      <p:sp>
        <p:nvSpPr>
          <p:cNvPr id="30" name="Text 22"/>
          <p:cNvSpPr/>
          <p:nvPr/>
        </p:nvSpPr>
        <p:spPr>
          <a:xfrm>
            <a:off x="12380863" y="3885158"/>
            <a:ext cx="4585707" cy="5381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3150" b="1" spc="-63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정착형</a:t>
            </a:r>
            <a:endParaRPr lang="en-US" sz="3150" dirty="0"/>
          </a:p>
        </p:txBody>
      </p:sp>
      <p:sp>
        <p:nvSpPr>
          <p:cNvPr id="31" name="Text 23"/>
          <p:cNvSpPr/>
          <p:nvPr/>
        </p:nvSpPr>
        <p:spPr>
          <a:xfrm>
            <a:off x="12380863" y="4461421"/>
            <a:ext cx="4585707" cy="3981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025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사내 정착·확산까지 설계</a:t>
            </a:r>
            <a:endParaRPr lang="en-US" sz="2025" dirty="0"/>
          </a:p>
        </p:txBody>
      </p:sp>
      <p:pic>
        <p:nvPicPr>
          <p:cNvPr id="32" name="Image 6" descr="preencoded.png">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380863" y="5088136"/>
            <a:ext cx="228600" cy="228600"/>
          </a:xfrm>
          <a:prstGeom prst="rect">
            <a:avLst/>
          </a:prstGeom>
        </p:spPr>
      </p:pic>
      <p:sp>
        <p:nvSpPr>
          <p:cNvPr id="33" name="Text 24"/>
          <p:cNvSpPr/>
          <p:nvPr/>
        </p:nvSpPr>
        <p:spPr>
          <a:xfrm>
            <a:off x="12742813" y="5135761"/>
            <a:ext cx="1576164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8주+ 장기 운영</a:t>
            </a:r>
            <a:endParaRPr lang="en-US" sz="1950" dirty="0"/>
          </a:p>
        </p:txBody>
      </p:sp>
      <p:pic>
        <p:nvPicPr>
          <p:cNvPr id="34" name="Image 7" descr="preencoded.png">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2380863" y="5641702"/>
            <a:ext cx="228600" cy="228600"/>
          </a:xfrm>
          <a:prstGeom prst="rect">
            <a:avLst/>
          </a:prstGeom>
        </p:spPr>
      </p:pic>
      <p:sp>
        <p:nvSpPr>
          <p:cNvPr id="35" name="Text 25"/>
          <p:cNvSpPr/>
          <p:nvPr/>
        </p:nvSpPr>
        <p:spPr>
          <a:xfrm>
            <a:off x="12742813" y="5689327"/>
            <a:ext cx="1981274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사내 AI 챔피언 양성</a:t>
            </a:r>
            <a:endParaRPr lang="en-US" sz="1950" dirty="0"/>
          </a:p>
        </p:txBody>
      </p:sp>
      <p:pic>
        <p:nvPicPr>
          <p:cNvPr id="36" name="Image 8" descr="preencoded.png">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380863" y="6195268"/>
            <a:ext cx="228600" cy="228600"/>
          </a:xfrm>
          <a:prstGeom prst="rect">
            <a:avLst/>
          </a:prstGeom>
        </p:spPr>
      </p:pic>
      <p:sp>
        <p:nvSpPr>
          <p:cNvPr id="37" name="Text 26"/>
          <p:cNvSpPr/>
          <p:nvPr/>
        </p:nvSpPr>
        <p:spPr>
          <a:xfrm>
            <a:off x="12742813" y="6242893"/>
            <a:ext cx="2037829" cy="3381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dirty="0">
                <a:solidFill>
                  <a:srgbClr val="3B3F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워크플로 · 성과 리뷰</a:t>
            </a:r>
            <a:endParaRPr lang="en-US" sz="1950" dirty="0"/>
          </a:p>
        </p:txBody>
      </p:sp>
      <p:sp>
        <p:nvSpPr>
          <p:cNvPr id="38" name="Text 27"/>
          <p:cNvSpPr/>
          <p:nvPr/>
        </p:nvSpPr>
        <p:spPr>
          <a:xfrm>
            <a:off x="12380863" y="8383339"/>
            <a:ext cx="4293889" cy="47014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2100" b="1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맞춤 견적</a:t>
            </a:r>
            <a:endParaRPr lang="en-US" sz="2100" dirty="0"/>
          </a:p>
        </p:txBody>
      </p:sp>
      <p:sp>
        <p:nvSpPr>
          <p:cNvPr id="39" name="Text 28"/>
          <p:cNvSpPr/>
          <p:nvPr/>
        </p:nvSpPr>
        <p:spPr>
          <a:xfrm>
            <a:off x="15627102" y="9566597"/>
            <a:ext cx="1403598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 · 08</a:t>
            </a:r>
            <a:endParaRPr lang="en-US" sz="16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DFD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33500" y="1028700"/>
            <a:ext cx="16089630" cy="43926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950" b="1" spc="273" kern="0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도입 절차 · 다음 단계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333500" y="1620366"/>
            <a:ext cx="17183100" cy="8610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6000" b="1" spc="-210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도입은 4단계면 됩니다</a:t>
            </a:r>
            <a:endParaRPr lang="en-US" sz="6000" dirty="0"/>
          </a:p>
        </p:txBody>
      </p:sp>
      <p:sp>
        <p:nvSpPr>
          <p:cNvPr id="4" name="Shape 2"/>
          <p:cNvSpPr/>
          <p:nvPr/>
        </p:nvSpPr>
        <p:spPr>
          <a:xfrm>
            <a:off x="1333500" y="3052911"/>
            <a:ext cx="3690937" cy="6205389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681163" y="3457724"/>
            <a:ext cx="3295174" cy="6552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5400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5400" dirty="0"/>
          </a:p>
        </p:txBody>
      </p:sp>
      <p:sp>
        <p:nvSpPr>
          <p:cNvPr id="6" name="Text 4"/>
          <p:cNvSpPr/>
          <p:nvPr/>
        </p:nvSpPr>
        <p:spPr>
          <a:xfrm>
            <a:off x="1681163" y="4303514"/>
            <a:ext cx="3295174" cy="4429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550" b="1" spc="-51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진단 미팅</a:t>
            </a:r>
            <a:endParaRPr lang="en-US" sz="2550" dirty="0"/>
          </a:p>
        </p:txBody>
      </p:sp>
      <p:sp>
        <p:nvSpPr>
          <p:cNvPr id="7" name="Text 5"/>
          <p:cNvSpPr/>
          <p:nvPr/>
        </p:nvSpPr>
        <p:spPr>
          <a:xfrm>
            <a:off x="1681163" y="4841677"/>
            <a:ext cx="3085481" cy="78387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025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현재 AI 활용 수준과 목표를 함께 파악해요.</a:t>
            </a:r>
            <a:endParaRPr lang="en-US" sz="2025" dirty="0"/>
          </a:p>
        </p:txBody>
      </p:sp>
      <p:sp>
        <p:nvSpPr>
          <p:cNvPr id="8" name="Text 6"/>
          <p:cNvSpPr/>
          <p:nvPr/>
        </p:nvSpPr>
        <p:spPr>
          <a:xfrm>
            <a:off x="1681163" y="8498607"/>
            <a:ext cx="3085481" cy="39298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725" b="1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무료 · 약 1주</a:t>
            </a:r>
            <a:endParaRPr lang="en-US" sz="1725" dirty="0"/>
          </a:p>
        </p:txBody>
      </p:sp>
      <p:sp>
        <p:nvSpPr>
          <p:cNvPr id="9" name="Shape 7"/>
          <p:cNvSpPr/>
          <p:nvPr/>
        </p:nvSpPr>
        <p:spPr>
          <a:xfrm>
            <a:off x="5310188" y="3052911"/>
            <a:ext cx="3690937" cy="6205389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5657850" y="3457724"/>
            <a:ext cx="3295174" cy="6552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5400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5400" dirty="0"/>
          </a:p>
        </p:txBody>
      </p:sp>
      <p:sp>
        <p:nvSpPr>
          <p:cNvPr id="11" name="Text 9"/>
          <p:cNvSpPr/>
          <p:nvPr/>
        </p:nvSpPr>
        <p:spPr>
          <a:xfrm>
            <a:off x="5657850" y="4303514"/>
            <a:ext cx="3295174" cy="4429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550" b="1" spc="-51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커리큘럼 설계</a:t>
            </a:r>
            <a:endParaRPr lang="en-US" sz="2550" dirty="0"/>
          </a:p>
        </p:txBody>
      </p:sp>
      <p:sp>
        <p:nvSpPr>
          <p:cNvPr id="12" name="Text 10"/>
          <p:cNvSpPr/>
          <p:nvPr/>
        </p:nvSpPr>
        <p:spPr>
          <a:xfrm>
            <a:off x="5657850" y="4841677"/>
            <a:ext cx="3085481" cy="78387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025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직무·수준별 맞춤 커리큘럼을 구성해요.</a:t>
            </a:r>
            <a:endParaRPr lang="en-US" sz="2025" dirty="0"/>
          </a:p>
        </p:txBody>
      </p:sp>
      <p:sp>
        <p:nvSpPr>
          <p:cNvPr id="13" name="Text 11"/>
          <p:cNvSpPr/>
          <p:nvPr/>
        </p:nvSpPr>
        <p:spPr>
          <a:xfrm>
            <a:off x="5657850" y="8498607"/>
            <a:ext cx="3085481" cy="39298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725" b="1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맞춤 설계</a:t>
            </a:r>
            <a:endParaRPr lang="en-US" sz="1725" dirty="0"/>
          </a:p>
        </p:txBody>
      </p:sp>
      <p:sp>
        <p:nvSpPr>
          <p:cNvPr id="14" name="Shape 12"/>
          <p:cNvSpPr/>
          <p:nvPr/>
        </p:nvSpPr>
        <p:spPr>
          <a:xfrm>
            <a:off x="9286875" y="3052911"/>
            <a:ext cx="3690937" cy="6205389"/>
          </a:xfrm>
          <a:prstGeom prst="roundRect">
            <a:avLst>
              <a:gd name="adj" fmla="val 5161"/>
            </a:avLst>
          </a:prstGeom>
          <a:solidFill>
            <a:srgbClr val="FFFFFF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161814">
                <a:alpha val="100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9634538" y="3457724"/>
            <a:ext cx="3295174" cy="6552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5400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5400" dirty="0"/>
          </a:p>
        </p:txBody>
      </p:sp>
      <p:sp>
        <p:nvSpPr>
          <p:cNvPr id="16" name="Text 14"/>
          <p:cNvSpPr/>
          <p:nvPr/>
        </p:nvSpPr>
        <p:spPr>
          <a:xfrm>
            <a:off x="9634538" y="4303514"/>
            <a:ext cx="3295174" cy="4429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550" b="1" spc="-51" kern="0" dirty="0">
                <a:solidFill>
                  <a:srgbClr val="16181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교육 진행</a:t>
            </a:r>
            <a:endParaRPr lang="en-US" sz="2550" dirty="0"/>
          </a:p>
        </p:txBody>
      </p:sp>
      <p:sp>
        <p:nvSpPr>
          <p:cNvPr id="17" name="Text 15"/>
          <p:cNvSpPr/>
          <p:nvPr/>
        </p:nvSpPr>
        <p:spPr>
          <a:xfrm>
            <a:off x="9634538" y="4841677"/>
            <a:ext cx="3085481" cy="78387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025" dirty="0">
                <a:solidFill>
                  <a:srgbClr val="565B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핸즈온 실습 중심으로 함께 써봐요.</a:t>
            </a:r>
            <a:endParaRPr lang="en-US" sz="2025" dirty="0"/>
          </a:p>
        </p:txBody>
      </p:sp>
      <p:sp>
        <p:nvSpPr>
          <p:cNvPr id="18" name="Text 16"/>
          <p:cNvSpPr/>
          <p:nvPr/>
        </p:nvSpPr>
        <p:spPr>
          <a:xfrm>
            <a:off x="9634538" y="8498607"/>
            <a:ext cx="3085481" cy="39298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725" b="1" dirty="0">
                <a:solidFill>
                  <a:srgbClr val="84901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4주 기준</a:t>
            </a:r>
            <a:endParaRPr lang="en-US" sz="1725" dirty="0"/>
          </a:p>
        </p:txBody>
      </p:sp>
      <p:sp>
        <p:nvSpPr>
          <p:cNvPr id="19" name="Shape 17"/>
          <p:cNvSpPr/>
          <p:nvPr/>
        </p:nvSpPr>
        <p:spPr>
          <a:xfrm>
            <a:off x="13263563" y="3052911"/>
            <a:ext cx="3690937" cy="6205389"/>
          </a:xfrm>
          <a:prstGeom prst="roundRect">
            <a:avLst>
              <a:gd name="adj" fmla="val 5161"/>
            </a:avLst>
          </a:prstGeom>
          <a:solidFill>
            <a:srgbClr val="161814"/>
          </a:solidFill>
          <a:ln w="23813">
            <a:solidFill>
              <a:srgbClr val="161814"/>
            </a:solidFill>
            <a:prstDash val="solid"/>
          </a:ln>
          <a:effectLst>
            <a:outerShdw sx="100000" sy="100000" kx="0" ky="0" algn="bl" rotWithShape="0" blurRad="101600" dist="67352" dir="2700000">
              <a:srgbClr val="CFE01D">
                <a:alpha val="100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13611225" y="3457724"/>
            <a:ext cx="3295174" cy="65529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5400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5400" dirty="0"/>
          </a:p>
        </p:txBody>
      </p:sp>
      <p:sp>
        <p:nvSpPr>
          <p:cNvPr id="21" name="Text 19"/>
          <p:cNvSpPr/>
          <p:nvPr/>
        </p:nvSpPr>
        <p:spPr>
          <a:xfrm>
            <a:off x="13611225" y="4303514"/>
            <a:ext cx="3295174" cy="4429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2550" b="1" spc="-51" kern="0" dirty="0">
                <a:solidFill>
                  <a:srgbClr val="FDF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정착 · 리뷰</a:t>
            </a:r>
            <a:endParaRPr lang="en-US" sz="2550" dirty="0"/>
          </a:p>
        </p:txBody>
      </p:sp>
      <p:sp>
        <p:nvSpPr>
          <p:cNvPr id="22" name="Text 20"/>
          <p:cNvSpPr/>
          <p:nvPr/>
        </p:nvSpPr>
        <p:spPr>
          <a:xfrm>
            <a:off x="13611225" y="4841677"/>
            <a:ext cx="3085481" cy="78387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025" dirty="0">
                <a:solidFill>
                  <a:srgbClr val="C2C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성과를 점검하고 사내 확산을 설계해요.</a:t>
            </a:r>
            <a:endParaRPr lang="en-US" sz="2025" dirty="0"/>
          </a:p>
        </p:txBody>
      </p:sp>
      <p:sp>
        <p:nvSpPr>
          <p:cNvPr id="23" name="Text 21"/>
          <p:cNvSpPr/>
          <p:nvPr/>
        </p:nvSpPr>
        <p:spPr>
          <a:xfrm>
            <a:off x="13611225" y="8498607"/>
            <a:ext cx="3085481" cy="39298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725" b="1" dirty="0">
                <a:solidFill>
                  <a:srgbClr val="CFE0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지속 운영</a:t>
            </a:r>
            <a:endParaRPr lang="en-US" sz="1725" dirty="0"/>
          </a:p>
        </p:txBody>
      </p:sp>
      <p:sp>
        <p:nvSpPr>
          <p:cNvPr id="24" name="Text 22"/>
          <p:cNvSpPr/>
          <p:nvPr/>
        </p:nvSpPr>
        <p:spPr>
          <a:xfrm>
            <a:off x="15627102" y="9566597"/>
            <a:ext cx="1403598" cy="37750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62000"/>
              </a:lnSpc>
              <a:buNone/>
            </a:pPr>
            <a:r>
              <a:rPr lang="en-US" sz="1650" b="1" dirty="0">
                <a:solidFill>
                  <a:srgbClr val="9A9E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JAEWOO · 09</a:t>
            </a:r>
            <a:endParaRPr lang="en-US" sz="16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2026-06-25T13:58:16Z</dcterms:created>
  <dcterms:modified xsi:type="dcterms:W3CDTF">2026-06-25T13:58:16Z</dcterms:modified>
</cp:coreProperties>
</file>