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notesMasterIdLst>
    <p:notesMasterId r:id="rId13"/>
  </p:notesMaster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안녕하세요. 오늘은 우리 회사가 새로 출시하는 클라우드 근태 관리 SaaS를 임원·팀장님들께 처음으로 공유드리는 자리입니다. 종이 출퇴근 카드를 없애고 초과근무를 자동으로 집계하는, 중소기업 대상 신제품입니다. 코드명은 TIMEON이며 정식 제품명은 출시 전 확정 예정입니다. 약 10분간 문제 정의부터 핵심 기능, 기대 효과, 출시 일정까지 데이터 중심으로 말씀드리겠습니다.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출시 일정입니다. 2분기에는 클로즈드 베타를 통해 핵심 기능을 검증하고, 3분기에는 파일럿 고객 10개 사를 모집해 현장 데이터를 수집합니다. 4분기에 정식 출시하며, 내년 1분기부터 본격적인 영업 확장에 들어갑니다. 각 단계의 게이트는 데이터로 판단합니다. 오늘 이 자리에서 베타 단계에 대한 의사결정을 받고 싶습니다.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정리하겠습니다. 종이 출퇴근 카드를 없애고 초과근무를 자동으로 집계하는, 중소기업용 클라우드 근태 SaaS입니다. 시장은 비어 있고 효과는 분명합니다. 오늘 임원·팀장님들께 요청드리는 것은 세 가지입니다. 베타 단계 진행 승인, 파일럿 고객 발굴 협조, 그리고 전담 인력 배정입니다. 질문 받겠습니다. 감사합니다.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먼저 핵심만 요약해 드리겠습니다. 무엇을 만드는지, 누구를 위한 것인지, 왜 지금인지 세 가지입니다. 제품은 클라우드 근태관리 SaaS이고, 고객은 전담 인사 인력이 부족한 중소기업입니다. 종이 카드와 수기 집계가 여전히 표준인 시장이라 디지털 전환 수요가 크다는 점이 출시 배경입니다. 자세한 내용은 이어지는 슬라이드에서 데이터로 보여드리겠습니다.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현재 많은 중소기업의 근태 관리 모습입니다. 종이 출퇴근 카드와 엑셀 수기 집계에 의존하다 보니 세 가지 비용이 발생합니다. 첫째, 관리자가 매월 집계에 적지 않은 시간을 씁니다. 둘째, 사람이 계산하니 오류가 생기고 특히 초과근무 수당에서 분쟁 소지가 있습니다. 셋째, 종이 기록은 분실과 위·변조 위험이 있어 노무 리스크로 이어집니다. 숫자는 우리 내부 가정치이며 고객 인터뷰로 검증 중입니다.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제품을 한 문장으로 정의하면, 설치 없이 바로 쓰는 클라우드 근태관리 서비스입니다. 직원은 휴대폰으로 출퇴근을 찍고, 관리자는 대시보드에서 실시간으로 현황을 보고, 급여 담당자는 집계된 데이터를 그대로 내려받습니다. 별도 하드웨어나 IT 인력이 없어도 30분이면 도입할 수 있도록 설계했습니다. 오른쪽은 실제 화면을 단순화한 미리보기입니다.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첫 번째 핵심 기능은 종이 출퇴근 카드의 완전한 폐지입니다. 직원은 사무실 QR을 찍거나, GPS 기반으로 지정 반경 안에서 휴대폰 버튼 하나로 출퇴근을 기록합니다. 모든 기록은 위변조가 불가능하게 클라우드에 저장되어 분실 걱정이 없습니다. 종이·카드 구매와 보관 비용이 사라지고, 기록이 곧바로 데이터가 됩니다.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두 번째 핵심 기능은 초과 근무 자동 집계입니다. 출퇴근 데이터가 들어오면 우리 회사가 설정한 근무 규칙에 따라 초과·야간·휴일 근로가 자동으로 분류되고, 법정 가산율까지 반영해 수당이 계산됩니다. 주 52시간 초과가 예상되면 관리자에게 사전 알림이 갑니다. 사람이 계산하던 일을 시스템이 대신하니 오류와 분쟁이 사라지고, 급여 마감이 빨라집니다.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시장을 보겠습니다. 국내 사업체의 대부분은 중소기업이며, 이 가운데 상당수가 여전히 종이나 엑셀로 근태를 관리합니다. 대기업용 솔루션은 비싸고 복잡해 중소기업이 쓰기 어렵습니다. 우리는 바로 이 빈 공간 — 간단하고 저렴한 중소기업용 근태 SaaS를 노립니다. 1차 타깃은 10명에서 100명 규모의 서비스·유통·제조 중소기업입니다. 시장 수치는 공개 통계 기반의 개략치입니다.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도입 시 기대 효과를 숫자로 정리했습니다. 매월 8시간 걸리던 수기 집계가 90% 줄어 1시간 이내로 끝납니다. 자동 계산이라 초과근무 수당 오류는 0건을 목표로 합니다. 별도 장비나 IT 인력 없이 30분이면 세팅이 끝나고, 종이·카드 구매와 보관, 관리 공수를 합치면 연간 1천만 원 안팎의 비용을 아낄 수 있을 것으로 봅니다. 효과 수치는 내부 모델 기준이며 파일럿으로 검증할 계획입니다.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경쟁 환경에서 우리의 자리입니다. 종이·엑셀은 싸지만 자동화가 전혀 안 되고, 대기업용 솔루션은 강력하지만 비싸고 복잡합니다. 우리는 중소기업이 부담 없이 도입할 수 있는 가격과 30분 세팅, 그리고 초과근무 자동 집계라는 실속을 함께 제공합니다. 표의 마지막 열이 우리 제품이며, 핵심 항목에서 모두 우위를 가져가는 것이 목표입니다.</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61814"/>
        </a:solidFill>
      </p:bgPr>
    </p:bg>
    <p:spTree>
      <p:nvGrpSpPr>
        <p:cNvPr id="1" name=""/>
        <p:cNvGrpSpPr/>
        <p:nvPr/>
      </p:nvGrpSpPr>
      <p:grpSpPr>
        <a:xfrm>
          <a:off x="0" y="0"/>
          <a:ext cx="0" cy="0"/>
          <a:chOff x="0" y="0"/>
          <a:chExt cx="0" cy="0"/>
        </a:xfrm>
      </p:grpSpPr>
      <p:sp>
        <p:nvSpPr>
          <p:cNvPr id="2" name="Shape 0"/>
          <p:cNvSpPr/>
          <p:nvPr/>
        </p:nvSpPr>
        <p:spPr>
          <a:xfrm>
            <a:off x="14097000" y="-1143000"/>
            <a:ext cx="5334000" cy="5334000"/>
          </a:xfrm>
          <a:prstGeom prst="ellipse">
            <a:avLst/>
          </a:prstGeom>
          <a:solidFill>
            <a:srgbClr val="CFE01D">
              <a:alpha val="16000"/>
            </a:srgbClr>
          </a:solidFill>
          <a:ln/>
        </p:spPr>
      </p:sp>
      <p:sp>
        <p:nvSpPr>
          <p:cNvPr id="3" name="Text 1"/>
          <p:cNvSpPr/>
          <p:nvPr/>
        </p:nvSpPr>
        <p:spPr>
          <a:xfrm>
            <a:off x="1333500" y="2503066"/>
            <a:ext cx="1608963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spc="360" kern="0" dirty="0">
                <a:solidFill>
                  <a:srgbClr val="CFE01D"/>
                </a:solidFill>
                <a:latin typeface="Arial" pitchFamily="34" charset="0"/>
                <a:ea typeface="Arial" pitchFamily="34" charset="-122"/>
                <a:cs typeface="Arial" pitchFamily="34" charset="-120"/>
              </a:rPr>
              <a:t>사내 공유 · 신제품 출시</a:t>
            </a:r>
            <a:endParaRPr lang="en-US" sz="2250" dirty="0"/>
          </a:p>
        </p:txBody>
      </p:sp>
      <p:sp>
        <p:nvSpPr>
          <p:cNvPr id="4" name="Text 2"/>
          <p:cNvSpPr/>
          <p:nvPr/>
        </p:nvSpPr>
        <p:spPr>
          <a:xfrm>
            <a:off x="1333500" y="3346921"/>
            <a:ext cx="16089630" cy="2970163"/>
          </a:xfrm>
          <a:prstGeom prst="rect">
            <a:avLst/>
          </a:prstGeom>
          <a:noFill/>
          <a:ln/>
        </p:spPr>
        <p:txBody>
          <a:bodyPr wrap="square" lIns="25400" tIns="25400" rIns="25400" bIns="25400" rtlCol="0" anchor="t">
            <a:normAutofit/>
          </a:bodyPr>
          <a:lstStyle/>
          <a:p>
            <a:pPr algn="l" indent="0" marL="0">
              <a:lnSpc>
                <a:spcPct val="104000"/>
              </a:lnSpc>
              <a:buNone/>
            </a:pPr>
            <a:r>
              <a:rPr lang="en-US" sz="11100" b="1" spc="-499" kern="0" dirty="0">
                <a:solidFill>
                  <a:srgbClr val="FDFDF8"/>
                </a:solidFill>
                <a:latin typeface="Arial" pitchFamily="34" charset="0"/>
                <a:ea typeface="Arial" pitchFamily="34" charset="-122"/>
                <a:cs typeface="Arial" pitchFamily="34" charset="-120"/>
              </a:rPr>
              <a:t>스마트 </a:t>
            </a:r>
            <a:pPr algn="l" indent="0" marL="0">
              <a:lnSpc>
                <a:spcPct val="104000"/>
              </a:lnSpc>
              <a:buNone/>
            </a:pPr>
            <a:r>
              <a:rPr lang="en-US" sz="11100" b="1" spc="-499" kern="0" dirty="0">
                <a:solidFill>
                  <a:srgbClr val="161814"/>
                </a:solidFill>
                <a:highlight>
                  <a:srgbClr val="CFE01D"/>
                </a:highlight>
                <a:latin typeface="Arial" pitchFamily="34" charset="0"/>
                <a:ea typeface="Arial" pitchFamily="34" charset="-122"/>
                <a:cs typeface="Arial" pitchFamily="34" charset="-120"/>
              </a:rPr>
              <a:t>근태 관리 </a:t>
            </a:r>
            <a:pPr algn="l" indent="0" marL="0">
              <a:lnSpc>
                <a:spcPct val="104000"/>
              </a:lnSpc>
              <a:buNone/>
            </a:pPr>
            <a:r>
              <a:rPr lang="en-US" sz="11100" b="1" spc="-499" kern="0" dirty="0">
                <a:solidFill>
                  <a:srgbClr val="FDFDF8"/>
                </a:solidFill>
                <a:latin typeface="Arial" pitchFamily="34" charset="0"/>
                <a:ea typeface="Arial" pitchFamily="34" charset="-122"/>
                <a:cs typeface="Arial" pitchFamily="34" charset="-120"/>
              </a:rPr>
              <a:t>SaaS</a:t>
            </a:r>
            <a:endParaRPr lang="en-US" sz="11100" dirty="0"/>
          </a:p>
        </p:txBody>
      </p:sp>
      <p:sp>
        <p:nvSpPr>
          <p:cNvPr id="5" name="Text 3"/>
          <p:cNvSpPr/>
          <p:nvPr/>
        </p:nvSpPr>
        <p:spPr>
          <a:xfrm>
            <a:off x="1333500" y="6698084"/>
            <a:ext cx="11576685" cy="1123950"/>
          </a:xfrm>
          <a:prstGeom prst="rect">
            <a:avLst/>
          </a:prstGeom>
          <a:noFill/>
          <a:ln/>
        </p:spPr>
        <p:txBody>
          <a:bodyPr wrap="square" lIns="25400" tIns="25400" rIns="25400" bIns="25400" rtlCol="0" anchor="t">
            <a:normAutofit/>
          </a:bodyPr>
          <a:lstStyle/>
          <a:p>
            <a:pPr algn="l" indent="0" marL="0">
              <a:lnSpc>
                <a:spcPct val="150000"/>
              </a:lnSpc>
              <a:buNone/>
            </a:pPr>
            <a:r>
              <a:rPr lang="en-US" sz="2850" dirty="0">
                <a:solidFill>
                  <a:srgbClr val="C2C5B6"/>
                </a:solidFill>
                <a:latin typeface="Arial" pitchFamily="34" charset="0"/>
                <a:ea typeface="Arial" pitchFamily="34" charset="-122"/>
                <a:cs typeface="Arial" pitchFamily="34" charset="-120"/>
              </a:rPr>
              <a:t>중소기업을 위한 클라우드 근태관리 — 종이 출퇴근 카드 폐지, 초과 근무 자동 집계.</a:t>
            </a:r>
            <a:endParaRPr lang="en-US" sz="2850" dirty="0"/>
          </a:p>
        </p:txBody>
      </p:sp>
      <p:sp>
        <p:nvSpPr>
          <p:cNvPr id="6" name="Text 4"/>
          <p:cNvSpPr/>
          <p:nvPr/>
        </p:nvSpPr>
        <p:spPr>
          <a:xfrm>
            <a:off x="1333500" y="9002316"/>
            <a:ext cx="1036513"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spc="180" kern="0" dirty="0">
                <a:solidFill>
                  <a:srgbClr val="CFE01D"/>
                </a:solidFill>
                <a:latin typeface="Courier New" pitchFamily="34" charset="0"/>
                <a:ea typeface="Courier New" pitchFamily="34" charset="-122"/>
                <a:cs typeface="Courier New" pitchFamily="34" charset="-120"/>
              </a:rPr>
              <a:t>TIMEON</a:t>
            </a:r>
            <a:endParaRPr lang="en-US" sz="1800" dirty="0"/>
          </a:p>
        </p:txBody>
      </p:sp>
      <p:sp>
        <p:nvSpPr>
          <p:cNvPr id="7" name="Shape 5"/>
          <p:cNvSpPr/>
          <p:nvPr/>
        </p:nvSpPr>
        <p:spPr>
          <a:xfrm>
            <a:off x="2503363" y="9158883"/>
            <a:ext cx="57150" cy="57150"/>
          </a:xfrm>
          <a:prstGeom prst="ellipse">
            <a:avLst/>
          </a:prstGeom>
          <a:solidFill>
            <a:srgbClr val="565B4B"/>
          </a:solidFill>
          <a:ln/>
        </p:spPr>
      </p:sp>
      <p:sp>
        <p:nvSpPr>
          <p:cNvPr id="8" name="Text 6"/>
          <p:cNvSpPr/>
          <p:nvPr/>
        </p:nvSpPr>
        <p:spPr>
          <a:xfrm>
            <a:off x="2770063" y="9002316"/>
            <a:ext cx="1549822"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9A9E8C"/>
                </a:solidFill>
                <a:latin typeface="Arial" pitchFamily="34" charset="0"/>
                <a:ea typeface="Arial" pitchFamily="34" charset="-122"/>
                <a:cs typeface="Arial" pitchFamily="34" charset="-120"/>
              </a:rPr>
              <a:t>대상: 임원 · 팀장</a:t>
            </a:r>
            <a:endParaRPr lang="en-US" sz="1800" dirty="0"/>
          </a:p>
        </p:txBody>
      </p:sp>
      <p:sp>
        <p:nvSpPr>
          <p:cNvPr id="9" name="Shape 7"/>
          <p:cNvSpPr/>
          <p:nvPr/>
        </p:nvSpPr>
        <p:spPr>
          <a:xfrm>
            <a:off x="4453235" y="9158883"/>
            <a:ext cx="57150" cy="57150"/>
          </a:xfrm>
          <a:prstGeom prst="ellipse">
            <a:avLst/>
          </a:prstGeom>
          <a:solidFill>
            <a:srgbClr val="565B4B"/>
          </a:solidFill>
          <a:ln/>
        </p:spPr>
      </p:sp>
      <p:sp>
        <p:nvSpPr>
          <p:cNvPr id="10" name="Text 8"/>
          <p:cNvSpPr/>
          <p:nvPr/>
        </p:nvSpPr>
        <p:spPr>
          <a:xfrm>
            <a:off x="4719935" y="9002316"/>
            <a:ext cx="620911"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9A9E8C"/>
                </a:solidFill>
                <a:latin typeface="Arial" pitchFamily="34" charset="0"/>
                <a:ea typeface="Arial" pitchFamily="34" charset="-122"/>
                <a:cs typeface="Arial" pitchFamily="34" charset="-120"/>
              </a:rPr>
              <a:t>2026</a:t>
            </a:r>
            <a:endParaRPr lang="en-US"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849015"/>
                </a:solidFill>
                <a:latin typeface="Arial" pitchFamily="34" charset="0"/>
                <a:ea typeface="Arial" pitchFamily="34" charset="-122"/>
                <a:cs typeface="Arial" pitchFamily="34" charset="-120"/>
              </a:rPr>
              <a:t>LAUNCH ROADMAP</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출시 로드맵</a:t>
            </a:r>
            <a:endParaRPr lang="en-US" sz="6300" dirty="0"/>
          </a:p>
        </p:txBody>
      </p:sp>
      <p:sp>
        <p:nvSpPr>
          <p:cNvPr id="4" name="Shape 2"/>
          <p:cNvSpPr/>
          <p:nvPr/>
        </p:nvSpPr>
        <p:spPr>
          <a:xfrm>
            <a:off x="1333500" y="5539532"/>
            <a:ext cx="15621000" cy="38100"/>
          </a:xfrm>
          <a:prstGeom prst="roundRect">
            <a:avLst>
              <a:gd name="adj" fmla="val 50000"/>
            </a:avLst>
          </a:prstGeom>
          <a:solidFill>
            <a:srgbClr val="DEE0D6"/>
          </a:solidFill>
          <a:ln/>
        </p:spPr>
      </p:sp>
      <p:sp>
        <p:nvSpPr>
          <p:cNvPr id="5" name="Shape 3"/>
          <p:cNvSpPr/>
          <p:nvPr/>
        </p:nvSpPr>
        <p:spPr>
          <a:xfrm>
            <a:off x="1333500" y="5215682"/>
            <a:ext cx="685800" cy="685800"/>
          </a:xfrm>
          <a:prstGeom prst="ellipse">
            <a:avLst/>
          </a:prstGeom>
          <a:solidFill>
            <a:srgbClr val="CFE01D"/>
          </a:solidFill>
          <a:ln w="28575">
            <a:solidFill>
              <a:srgbClr val="161814"/>
            </a:solidFill>
            <a:prstDash val="solid"/>
          </a:ln>
        </p:spPr>
      </p:sp>
      <p:sp>
        <p:nvSpPr>
          <p:cNvPr id="6" name="Text 4"/>
          <p:cNvSpPr/>
          <p:nvPr/>
        </p:nvSpPr>
        <p:spPr>
          <a:xfrm>
            <a:off x="1323975" y="5244257"/>
            <a:ext cx="704850" cy="666750"/>
          </a:xfrm>
          <a:prstGeom prst="rect">
            <a:avLst/>
          </a:prstGeom>
          <a:noFill/>
          <a:ln/>
        </p:spPr>
        <p:txBody>
          <a:bodyPr wrap="square" lIns="25400" tIns="25400" rIns="25400" bIns="25400" rtlCol="0" anchor="ctr">
            <a:normAutofit/>
          </a:bodyPr>
          <a:lstStyle/>
          <a:p>
            <a:pPr algn="ctr" indent="0" marL="0">
              <a:lnSpc>
                <a:spcPct val="162000"/>
              </a:lnSpc>
              <a:buNone/>
            </a:pPr>
            <a:r>
              <a:rPr lang="en-US" sz="2100" b="1" dirty="0">
                <a:solidFill>
                  <a:srgbClr val="161814"/>
                </a:solidFill>
                <a:latin typeface="Courier New" pitchFamily="34" charset="0"/>
                <a:ea typeface="Courier New" pitchFamily="34" charset="-122"/>
                <a:cs typeface="Courier New" pitchFamily="34" charset="-120"/>
              </a:rPr>
              <a:t>Q2</a:t>
            </a:r>
            <a:endParaRPr lang="en-US" sz="2100" dirty="0"/>
          </a:p>
        </p:txBody>
      </p:sp>
      <p:sp>
        <p:nvSpPr>
          <p:cNvPr id="7" name="Text 5"/>
          <p:cNvSpPr/>
          <p:nvPr/>
        </p:nvSpPr>
        <p:spPr>
          <a:xfrm>
            <a:off x="1333500" y="6168182"/>
            <a:ext cx="3026003"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클로즈드 베타</a:t>
            </a:r>
            <a:endParaRPr lang="en-US" sz="2550" dirty="0"/>
          </a:p>
        </p:txBody>
      </p:sp>
      <p:sp>
        <p:nvSpPr>
          <p:cNvPr id="8" name="Text 6"/>
          <p:cNvSpPr/>
          <p:nvPr/>
        </p:nvSpPr>
        <p:spPr>
          <a:xfrm>
            <a:off x="1333500" y="6826151"/>
            <a:ext cx="3231654" cy="424755"/>
          </a:xfrm>
          <a:prstGeom prst="rect">
            <a:avLst/>
          </a:prstGeom>
          <a:noFill/>
          <a:ln/>
        </p:spPr>
        <p:txBody>
          <a:bodyPr wrap="square" lIns="25400" tIns="25400" rIns="25400" bIns="25400" rtlCol="0" anchor="t">
            <a:normAutofit/>
          </a:bodyPr>
          <a:lstStyle/>
          <a:p>
            <a:pPr algn="l" indent="0" marL="0">
              <a:lnSpc>
                <a:spcPct val="145000"/>
              </a:lnSpc>
              <a:buNone/>
            </a:pPr>
            <a:r>
              <a:rPr lang="en-US" sz="2100" dirty="0">
                <a:solidFill>
                  <a:srgbClr val="565B4B"/>
                </a:solidFill>
                <a:latin typeface="Arial" pitchFamily="34" charset="0"/>
                <a:ea typeface="Arial" pitchFamily="34" charset="-122"/>
                <a:cs typeface="Arial" pitchFamily="34" charset="-120"/>
              </a:rPr>
              <a:t>핵심 기능 내부 검증 · 안정화</a:t>
            </a:r>
            <a:endParaRPr lang="en-US" sz="2100" dirty="0"/>
          </a:p>
        </p:txBody>
      </p:sp>
      <p:sp>
        <p:nvSpPr>
          <p:cNvPr id="9" name="Shape 7"/>
          <p:cNvSpPr/>
          <p:nvPr/>
        </p:nvSpPr>
        <p:spPr>
          <a:xfrm>
            <a:off x="5314950" y="5215682"/>
            <a:ext cx="685800" cy="685800"/>
          </a:xfrm>
          <a:prstGeom prst="ellipse">
            <a:avLst/>
          </a:prstGeom>
          <a:solidFill>
            <a:srgbClr val="CFE01D"/>
          </a:solidFill>
          <a:ln w="28575">
            <a:solidFill>
              <a:srgbClr val="161814"/>
            </a:solidFill>
            <a:prstDash val="solid"/>
          </a:ln>
        </p:spPr>
      </p:sp>
      <p:sp>
        <p:nvSpPr>
          <p:cNvPr id="10" name="Text 8"/>
          <p:cNvSpPr/>
          <p:nvPr/>
        </p:nvSpPr>
        <p:spPr>
          <a:xfrm>
            <a:off x="5305425" y="5244257"/>
            <a:ext cx="704850" cy="666750"/>
          </a:xfrm>
          <a:prstGeom prst="rect">
            <a:avLst/>
          </a:prstGeom>
          <a:noFill/>
          <a:ln/>
        </p:spPr>
        <p:txBody>
          <a:bodyPr wrap="square" lIns="25400" tIns="25400" rIns="25400" bIns="25400" rtlCol="0" anchor="ctr">
            <a:normAutofit/>
          </a:bodyPr>
          <a:lstStyle/>
          <a:p>
            <a:pPr algn="ctr" indent="0" marL="0">
              <a:lnSpc>
                <a:spcPct val="162000"/>
              </a:lnSpc>
              <a:buNone/>
            </a:pPr>
            <a:r>
              <a:rPr lang="en-US" sz="2100" b="1" dirty="0">
                <a:solidFill>
                  <a:srgbClr val="161814"/>
                </a:solidFill>
                <a:latin typeface="Courier New" pitchFamily="34" charset="0"/>
                <a:ea typeface="Courier New" pitchFamily="34" charset="-122"/>
                <a:cs typeface="Courier New" pitchFamily="34" charset="-120"/>
              </a:rPr>
              <a:t>Q3</a:t>
            </a:r>
            <a:endParaRPr lang="en-US" sz="2100" dirty="0"/>
          </a:p>
        </p:txBody>
      </p:sp>
      <p:sp>
        <p:nvSpPr>
          <p:cNvPr id="11" name="Text 9"/>
          <p:cNvSpPr/>
          <p:nvPr/>
        </p:nvSpPr>
        <p:spPr>
          <a:xfrm>
            <a:off x="5314950" y="6168182"/>
            <a:ext cx="3026003"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파일럿 10개 사</a:t>
            </a:r>
            <a:endParaRPr lang="en-US" sz="2550" dirty="0"/>
          </a:p>
        </p:txBody>
      </p:sp>
      <p:sp>
        <p:nvSpPr>
          <p:cNvPr id="12" name="Text 10"/>
          <p:cNvSpPr/>
          <p:nvPr/>
        </p:nvSpPr>
        <p:spPr>
          <a:xfrm>
            <a:off x="5314950" y="6826151"/>
            <a:ext cx="3231654" cy="424755"/>
          </a:xfrm>
          <a:prstGeom prst="rect">
            <a:avLst/>
          </a:prstGeom>
          <a:noFill/>
          <a:ln/>
        </p:spPr>
        <p:txBody>
          <a:bodyPr wrap="square" lIns="25400" tIns="25400" rIns="25400" bIns="25400" rtlCol="0" anchor="t">
            <a:normAutofit/>
          </a:bodyPr>
          <a:lstStyle/>
          <a:p>
            <a:pPr algn="l" indent="0" marL="0">
              <a:lnSpc>
                <a:spcPct val="145000"/>
              </a:lnSpc>
              <a:buNone/>
            </a:pPr>
            <a:r>
              <a:rPr lang="en-US" sz="2100" dirty="0">
                <a:solidFill>
                  <a:srgbClr val="565B4B"/>
                </a:solidFill>
                <a:latin typeface="Arial" pitchFamily="34" charset="0"/>
                <a:ea typeface="Arial" pitchFamily="34" charset="-122"/>
                <a:cs typeface="Arial" pitchFamily="34" charset="-120"/>
              </a:rPr>
              <a:t>현장 데이터 수집 · 효과 검증</a:t>
            </a:r>
            <a:endParaRPr lang="en-US" sz="2100" dirty="0"/>
          </a:p>
        </p:txBody>
      </p:sp>
      <p:sp>
        <p:nvSpPr>
          <p:cNvPr id="13" name="Shape 11"/>
          <p:cNvSpPr/>
          <p:nvPr/>
        </p:nvSpPr>
        <p:spPr>
          <a:xfrm>
            <a:off x="9296400" y="5215682"/>
            <a:ext cx="685800" cy="685800"/>
          </a:xfrm>
          <a:prstGeom prst="ellipse">
            <a:avLst/>
          </a:prstGeom>
          <a:solidFill>
            <a:srgbClr val="161814"/>
          </a:solidFill>
          <a:ln w="28575">
            <a:solidFill>
              <a:srgbClr val="161814"/>
            </a:solidFill>
            <a:prstDash val="solid"/>
          </a:ln>
        </p:spPr>
      </p:sp>
      <p:sp>
        <p:nvSpPr>
          <p:cNvPr id="14" name="Text 12"/>
          <p:cNvSpPr/>
          <p:nvPr/>
        </p:nvSpPr>
        <p:spPr>
          <a:xfrm>
            <a:off x="9286875" y="5244257"/>
            <a:ext cx="704850" cy="666750"/>
          </a:xfrm>
          <a:prstGeom prst="rect">
            <a:avLst/>
          </a:prstGeom>
          <a:noFill/>
          <a:ln/>
        </p:spPr>
        <p:txBody>
          <a:bodyPr wrap="square" lIns="25400" tIns="25400" rIns="25400" bIns="25400" rtlCol="0" anchor="ctr">
            <a:normAutofit/>
          </a:bodyPr>
          <a:lstStyle/>
          <a:p>
            <a:pPr algn="ctr" indent="0" marL="0">
              <a:lnSpc>
                <a:spcPct val="162000"/>
              </a:lnSpc>
              <a:buNone/>
            </a:pPr>
            <a:r>
              <a:rPr lang="en-US" sz="2100" b="1" dirty="0">
                <a:solidFill>
                  <a:srgbClr val="CFE01D"/>
                </a:solidFill>
                <a:latin typeface="Courier New" pitchFamily="34" charset="0"/>
                <a:ea typeface="Courier New" pitchFamily="34" charset="-122"/>
                <a:cs typeface="Courier New" pitchFamily="34" charset="-120"/>
              </a:rPr>
              <a:t>Q4</a:t>
            </a:r>
            <a:endParaRPr lang="en-US" sz="2100" dirty="0"/>
          </a:p>
        </p:txBody>
      </p:sp>
      <p:sp>
        <p:nvSpPr>
          <p:cNvPr id="15" name="Text 13"/>
          <p:cNvSpPr/>
          <p:nvPr/>
        </p:nvSpPr>
        <p:spPr>
          <a:xfrm>
            <a:off x="9296400" y="6168182"/>
            <a:ext cx="3263454"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정식 출시</a:t>
            </a:r>
            <a:endParaRPr lang="en-US" sz="2550" dirty="0"/>
          </a:p>
        </p:txBody>
      </p:sp>
      <p:sp>
        <p:nvSpPr>
          <p:cNvPr id="16" name="Text 14"/>
          <p:cNvSpPr/>
          <p:nvPr/>
        </p:nvSpPr>
        <p:spPr>
          <a:xfrm>
            <a:off x="9296400" y="6826151"/>
            <a:ext cx="3485242" cy="424755"/>
          </a:xfrm>
          <a:prstGeom prst="rect">
            <a:avLst/>
          </a:prstGeom>
          <a:noFill/>
          <a:ln/>
        </p:spPr>
        <p:txBody>
          <a:bodyPr wrap="square" lIns="25400" tIns="25400" rIns="25400" bIns="25400" rtlCol="0" anchor="t">
            <a:normAutofit/>
          </a:bodyPr>
          <a:lstStyle/>
          <a:p>
            <a:pPr algn="l" indent="0" marL="0">
              <a:lnSpc>
                <a:spcPct val="145000"/>
              </a:lnSpc>
              <a:buNone/>
            </a:pPr>
            <a:r>
              <a:rPr lang="en-US" sz="2100" dirty="0">
                <a:solidFill>
                  <a:srgbClr val="565B4B"/>
                </a:solidFill>
                <a:latin typeface="Arial" pitchFamily="34" charset="0"/>
                <a:ea typeface="Arial" pitchFamily="34" charset="-122"/>
                <a:cs typeface="Arial" pitchFamily="34" charset="-120"/>
              </a:rPr>
              <a:t>유료 플랜 오픈 · 온보딩 자동화</a:t>
            </a:r>
            <a:endParaRPr lang="en-US" sz="2100" dirty="0"/>
          </a:p>
        </p:txBody>
      </p:sp>
      <p:sp>
        <p:nvSpPr>
          <p:cNvPr id="17" name="Shape 15"/>
          <p:cNvSpPr/>
          <p:nvPr/>
        </p:nvSpPr>
        <p:spPr>
          <a:xfrm>
            <a:off x="13277850" y="5215682"/>
            <a:ext cx="685800" cy="685800"/>
          </a:xfrm>
          <a:prstGeom prst="ellipse">
            <a:avLst/>
          </a:prstGeom>
          <a:solidFill>
            <a:srgbClr val="161814"/>
          </a:solidFill>
          <a:ln w="28575">
            <a:solidFill>
              <a:srgbClr val="161814"/>
            </a:solidFill>
            <a:prstDash val="solid"/>
          </a:ln>
        </p:spPr>
      </p:sp>
      <p:sp>
        <p:nvSpPr>
          <p:cNvPr id="18" name="Text 16"/>
          <p:cNvSpPr/>
          <p:nvPr/>
        </p:nvSpPr>
        <p:spPr>
          <a:xfrm>
            <a:off x="13414921" y="5425827"/>
            <a:ext cx="487784" cy="295275"/>
          </a:xfrm>
          <a:prstGeom prst="rect">
            <a:avLst/>
          </a:prstGeom>
          <a:noFill/>
          <a:ln/>
        </p:spPr>
        <p:txBody>
          <a:bodyPr wrap="square" lIns="0" tIns="0" rIns="0" bIns="0" rtlCol="0" anchor="t">
            <a:normAutofit/>
          </a:bodyPr>
          <a:lstStyle/>
          <a:p>
            <a:pPr algn="l" indent="0" marL="0">
              <a:lnSpc>
                <a:spcPct val="162000"/>
              </a:lnSpc>
              <a:buNone/>
            </a:pPr>
            <a:r>
              <a:rPr lang="en-US" sz="1800" b="1" dirty="0">
                <a:solidFill>
                  <a:srgbClr val="CFE01D"/>
                </a:solidFill>
                <a:latin typeface="Courier New" pitchFamily="34" charset="0"/>
                <a:ea typeface="Courier New" pitchFamily="34" charset="-122"/>
                <a:cs typeface="Courier New" pitchFamily="34" charset="-120"/>
              </a:rPr>
              <a:t>'27</a:t>
            </a:r>
            <a:endParaRPr lang="en-US" sz="1800" dirty="0"/>
          </a:p>
        </p:txBody>
      </p:sp>
      <p:sp>
        <p:nvSpPr>
          <p:cNvPr id="19" name="Text 17"/>
          <p:cNvSpPr/>
          <p:nvPr/>
        </p:nvSpPr>
        <p:spPr>
          <a:xfrm>
            <a:off x="13277850" y="6168182"/>
            <a:ext cx="2719647"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영업 확장</a:t>
            </a:r>
            <a:endParaRPr lang="en-US" sz="2550" dirty="0"/>
          </a:p>
        </p:txBody>
      </p:sp>
      <p:sp>
        <p:nvSpPr>
          <p:cNvPr id="20" name="Text 18"/>
          <p:cNvSpPr/>
          <p:nvPr/>
        </p:nvSpPr>
        <p:spPr>
          <a:xfrm>
            <a:off x="13277850" y="6826151"/>
            <a:ext cx="2904478" cy="424755"/>
          </a:xfrm>
          <a:prstGeom prst="rect">
            <a:avLst/>
          </a:prstGeom>
          <a:noFill/>
          <a:ln/>
        </p:spPr>
        <p:txBody>
          <a:bodyPr wrap="square" lIns="25400" tIns="25400" rIns="25400" bIns="25400" rtlCol="0" anchor="t">
            <a:normAutofit/>
          </a:bodyPr>
          <a:lstStyle/>
          <a:p>
            <a:pPr algn="l" indent="0" marL="0">
              <a:lnSpc>
                <a:spcPct val="145000"/>
              </a:lnSpc>
              <a:buNone/>
            </a:pPr>
            <a:r>
              <a:rPr lang="en-US" sz="2100" dirty="0">
                <a:solidFill>
                  <a:srgbClr val="565B4B"/>
                </a:solidFill>
                <a:latin typeface="Arial" pitchFamily="34" charset="0"/>
                <a:ea typeface="Arial" pitchFamily="34" charset="-122"/>
                <a:cs typeface="Arial" pitchFamily="34" charset="-120"/>
              </a:rPr>
              <a:t>채널 영업 · 레퍼런스 확보</a:t>
            </a:r>
            <a:endParaRPr lang="en-US" sz="2100" dirty="0"/>
          </a:p>
        </p:txBody>
      </p:sp>
      <p:sp>
        <p:nvSpPr>
          <p:cNvPr id="21" name="Text 19"/>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09</a:t>
            </a:r>
            <a:endParaRPr lang="en-U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161814"/>
        </a:solidFill>
      </p:bgPr>
    </p:bg>
    <p:spTree>
      <p:nvGrpSpPr>
        <p:cNvPr id="1" name=""/>
        <p:cNvGrpSpPr/>
        <p:nvPr/>
      </p:nvGrpSpPr>
      <p:grpSpPr>
        <a:xfrm>
          <a:off x="0" y="0"/>
          <a:ext cx="0" cy="0"/>
          <a:chOff x="0" y="0"/>
          <a:chExt cx="0" cy="0"/>
        </a:xfrm>
      </p:grpSpPr>
      <p:sp>
        <p:nvSpPr>
          <p:cNvPr id="2" name="Shape 0"/>
          <p:cNvSpPr/>
          <p:nvPr/>
        </p:nvSpPr>
        <p:spPr>
          <a:xfrm>
            <a:off x="-1143000" y="6667500"/>
            <a:ext cx="4953000" cy="4953000"/>
          </a:xfrm>
          <a:prstGeom prst="ellipse">
            <a:avLst/>
          </a:prstGeom>
          <a:solidFill>
            <a:srgbClr val="CFE01D">
              <a:alpha val="14000"/>
            </a:srgbClr>
          </a:solidFill>
          <a:ln/>
        </p:spPr>
      </p:sp>
      <p:sp>
        <p:nvSpPr>
          <p:cNvPr id="3" name="Text 1"/>
          <p:cNvSpPr/>
          <p:nvPr/>
        </p:nvSpPr>
        <p:spPr>
          <a:xfrm>
            <a:off x="1333500" y="2257202"/>
            <a:ext cx="1608963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spc="360" kern="0" dirty="0">
                <a:solidFill>
                  <a:srgbClr val="CFE01D"/>
                </a:solidFill>
                <a:latin typeface="Arial" pitchFamily="34" charset="0"/>
                <a:ea typeface="Arial" pitchFamily="34" charset="-122"/>
                <a:cs typeface="Arial" pitchFamily="34" charset="-120"/>
              </a:rPr>
              <a:t>NEXT STEPS</a:t>
            </a:r>
            <a:endParaRPr lang="en-US" sz="2250" dirty="0"/>
          </a:p>
        </p:txBody>
      </p:sp>
      <p:sp>
        <p:nvSpPr>
          <p:cNvPr id="4" name="Text 2"/>
          <p:cNvSpPr/>
          <p:nvPr/>
        </p:nvSpPr>
        <p:spPr>
          <a:xfrm>
            <a:off x="1333500" y="3101057"/>
            <a:ext cx="16089630" cy="2138065"/>
          </a:xfrm>
          <a:prstGeom prst="rect">
            <a:avLst/>
          </a:prstGeom>
          <a:noFill/>
          <a:ln/>
        </p:spPr>
        <p:txBody>
          <a:bodyPr wrap="square" lIns="25400" tIns="25400" rIns="25400" bIns="25400" rtlCol="0" anchor="t">
            <a:normAutofit/>
          </a:bodyPr>
          <a:lstStyle/>
          <a:p>
            <a:pPr algn="l" indent="0" marL="0">
              <a:lnSpc>
                <a:spcPct val="106000"/>
              </a:lnSpc>
              <a:buNone/>
            </a:pPr>
            <a:r>
              <a:rPr lang="en-US" sz="7800" b="1" spc="-351" kern="0" dirty="0">
                <a:solidFill>
                  <a:srgbClr val="FDFDF8"/>
                </a:solidFill>
                <a:latin typeface="Arial" pitchFamily="34" charset="0"/>
                <a:ea typeface="Arial" pitchFamily="34" charset="-122"/>
                <a:cs typeface="Arial" pitchFamily="34" charset="-120"/>
              </a:rPr>
              <a:t>오늘, </a:t>
            </a:r>
            <a:pPr algn="l" indent="0" marL="0">
              <a:lnSpc>
                <a:spcPct val="106000"/>
              </a:lnSpc>
              <a:buNone/>
            </a:pPr>
            <a:r>
              <a:rPr lang="en-US" sz="7800" b="1" spc="-351" kern="0" dirty="0">
                <a:solidFill>
                  <a:srgbClr val="161814"/>
                </a:solidFill>
                <a:highlight>
                  <a:srgbClr val="CFE01D"/>
                </a:highlight>
                <a:latin typeface="Arial" pitchFamily="34" charset="0"/>
                <a:ea typeface="Arial" pitchFamily="34" charset="-122"/>
                <a:cs typeface="Arial" pitchFamily="34" charset="-120"/>
              </a:rPr>
              <a:t>세 가지 </a:t>
            </a:r>
            <a:pPr algn="l" indent="0" marL="0">
              <a:lnSpc>
                <a:spcPct val="106000"/>
              </a:lnSpc>
              <a:buNone/>
            </a:pPr>
            <a:r>
              <a:rPr lang="en-US" sz="7800" b="1" spc="-351" kern="0" dirty="0">
                <a:solidFill>
                  <a:srgbClr val="FDFDF8"/>
                </a:solidFill>
                <a:latin typeface="Arial" pitchFamily="34" charset="0"/>
                <a:ea typeface="Arial" pitchFamily="34" charset="-122"/>
                <a:cs typeface="Arial" pitchFamily="34" charset="-120"/>
              </a:rPr>
              <a:t>를 요청드립니다</a:t>
            </a:r>
            <a:endParaRPr lang="en-US" sz="7800" dirty="0"/>
          </a:p>
        </p:txBody>
      </p:sp>
      <p:sp>
        <p:nvSpPr>
          <p:cNvPr id="5" name="Shape 3"/>
          <p:cNvSpPr/>
          <p:nvPr/>
        </p:nvSpPr>
        <p:spPr>
          <a:xfrm>
            <a:off x="1333500" y="5810622"/>
            <a:ext cx="4584650" cy="2219176"/>
          </a:xfrm>
          <a:prstGeom prst="roundRect">
            <a:avLst>
              <a:gd name="adj" fmla="val 8584"/>
            </a:avLst>
          </a:prstGeom>
          <a:solidFill>
            <a:srgbClr val="FFFFFF">
              <a:alpha val="6000"/>
            </a:srgbClr>
          </a:solidFill>
          <a:ln w="19050">
            <a:solidFill>
              <a:srgbClr val="FFFFFF">
                <a:alpha val="16000"/>
              </a:srgbClr>
            </a:solidFill>
            <a:prstDash val="solid"/>
          </a:ln>
        </p:spPr>
      </p:sp>
      <p:sp>
        <p:nvSpPr>
          <p:cNvPr id="6" name="Text 4"/>
          <p:cNvSpPr/>
          <p:nvPr/>
        </p:nvSpPr>
        <p:spPr>
          <a:xfrm>
            <a:off x="1695450" y="6172572"/>
            <a:ext cx="3976573"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01</a:t>
            </a:r>
            <a:endParaRPr lang="en-US" sz="2250" dirty="0"/>
          </a:p>
        </p:txBody>
      </p:sp>
      <p:sp>
        <p:nvSpPr>
          <p:cNvPr id="7" name="Text 5"/>
          <p:cNvSpPr/>
          <p:nvPr/>
        </p:nvSpPr>
        <p:spPr>
          <a:xfrm>
            <a:off x="1695450" y="6825928"/>
            <a:ext cx="3976573" cy="880021"/>
          </a:xfrm>
          <a:prstGeom prst="rect">
            <a:avLst/>
          </a:prstGeom>
          <a:noFill/>
          <a:ln/>
        </p:spPr>
        <p:txBody>
          <a:bodyPr wrap="square" lIns="25400" tIns="25400" rIns="25400" bIns="25400" rtlCol="0" anchor="t">
            <a:normAutofit/>
          </a:bodyPr>
          <a:lstStyle/>
          <a:p>
            <a:pPr algn="l" indent="0" marL="0">
              <a:lnSpc>
                <a:spcPct val="130000"/>
              </a:lnSpc>
              <a:buNone/>
            </a:pPr>
            <a:r>
              <a:rPr lang="en-US" sz="2550" b="1" dirty="0">
                <a:solidFill>
                  <a:srgbClr val="FDFDF8"/>
                </a:solidFill>
                <a:latin typeface="Arial" pitchFamily="34" charset="0"/>
                <a:ea typeface="Arial" pitchFamily="34" charset="-122"/>
                <a:cs typeface="Arial" pitchFamily="34" charset="-120"/>
              </a:rPr>
              <a:t>베타 단계 진행 승인</a:t>
            </a:r>
            <a:endParaRPr lang="en-US" sz="2550" dirty="0"/>
          </a:p>
        </p:txBody>
      </p:sp>
      <p:sp>
        <p:nvSpPr>
          <p:cNvPr id="8" name="Shape 6"/>
          <p:cNvSpPr/>
          <p:nvPr/>
        </p:nvSpPr>
        <p:spPr>
          <a:xfrm>
            <a:off x="6184850" y="5810622"/>
            <a:ext cx="4584725" cy="2219176"/>
          </a:xfrm>
          <a:prstGeom prst="roundRect">
            <a:avLst>
              <a:gd name="adj" fmla="val 8584"/>
            </a:avLst>
          </a:prstGeom>
          <a:solidFill>
            <a:srgbClr val="FFFFFF">
              <a:alpha val="6000"/>
            </a:srgbClr>
          </a:solidFill>
          <a:ln w="19050">
            <a:solidFill>
              <a:srgbClr val="FFFFFF">
                <a:alpha val="16000"/>
              </a:srgbClr>
            </a:solidFill>
            <a:prstDash val="solid"/>
          </a:ln>
        </p:spPr>
      </p:sp>
      <p:sp>
        <p:nvSpPr>
          <p:cNvPr id="9" name="Text 7"/>
          <p:cNvSpPr/>
          <p:nvPr/>
        </p:nvSpPr>
        <p:spPr>
          <a:xfrm>
            <a:off x="6546800" y="6172572"/>
            <a:ext cx="397665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02</a:t>
            </a:r>
            <a:endParaRPr lang="en-US" sz="2250" dirty="0"/>
          </a:p>
        </p:txBody>
      </p:sp>
      <p:sp>
        <p:nvSpPr>
          <p:cNvPr id="10" name="Text 8"/>
          <p:cNvSpPr/>
          <p:nvPr/>
        </p:nvSpPr>
        <p:spPr>
          <a:xfrm>
            <a:off x="6546800" y="6825928"/>
            <a:ext cx="3976650" cy="880021"/>
          </a:xfrm>
          <a:prstGeom prst="rect">
            <a:avLst/>
          </a:prstGeom>
          <a:noFill/>
          <a:ln/>
        </p:spPr>
        <p:txBody>
          <a:bodyPr wrap="square" lIns="25400" tIns="25400" rIns="25400" bIns="25400" rtlCol="0" anchor="t">
            <a:normAutofit/>
          </a:bodyPr>
          <a:lstStyle/>
          <a:p>
            <a:pPr algn="l" indent="0" marL="0">
              <a:lnSpc>
                <a:spcPct val="130000"/>
              </a:lnSpc>
              <a:buNone/>
            </a:pPr>
            <a:r>
              <a:rPr lang="en-US" sz="2550" b="1" dirty="0">
                <a:solidFill>
                  <a:srgbClr val="FDFDF8"/>
                </a:solidFill>
                <a:latin typeface="Arial" pitchFamily="34" charset="0"/>
                <a:ea typeface="Arial" pitchFamily="34" charset="-122"/>
                <a:cs typeface="Arial" pitchFamily="34" charset="-120"/>
              </a:rPr>
              <a:t>파일럿 고객 발굴 협조</a:t>
            </a:r>
            <a:endParaRPr lang="en-US" sz="2550" dirty="0"/>
          </a:p>
        </p:txBody>
      </p:sp>
      <p:sp>
        <p:nvSpPr>
          <p:cNvPr id="11" name="Shape 9"/>
          <p:cNvSpPr/>
          <p:nvPr/>
        </p:nvSpPr>
        <p:spPr>
          <a:xfrm>
            <a:off x="11036275" y="5810622"/>
            <a:ext cx="4584725" cy="2219176"/>
          </a:xfrm>
          <a:prstGeom prst="roundRect">
            <a:avLst>
              <a:gd name="adj" fmla="val 8584"/>
            </a:avLst>
          </a:prstGeom>
          <a:solidFill>
            <a:srgbClr val="FFFFFF">
              <a:alpha val="6000"/>
            </a:srgbClr>
          </a:solidFill>
          <a:ln w="19050">
            <a:solidFill>
              <a:srgbClr val="FFFFFF">
                <a:alpha val="16000"/>
              </a:srgbClr>
            </a:solidFill>
            <a:prstDash val="solid"/>
          </a:ln>
        </p:spPr>
      </p:sp>
      <p:sp>
        <p:nvSpPr>
          <p:cNvPr id="12" name="Text 10"/>
          <p:cNvSpPr/>
          <p:nvPr/>
        </p:nvSpPr>
        <p:spPr>
          <a:xfrm>
            <a:off x="11398225" y="6172572"/>
            <a:ext cx="397665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03</a:t>
            </a:r>
            <a:endParaRPr lang="en-US" sz="2250" dirty="0"/>
          </a:p>
        </p:txBody>
      </p:sp>
      <p:sp>
        <p:nvSpPr>
          <p:cNvPr id="13" name="Text 11"/>
          <p:cNvSpPr/>
          <p:nvPr/>
        </p:nvSpPr>
        <p:spPr>
          <a:xfrm>
            <a:off x="11398225" y="6825928"/>
            <a:ext cx="3976650" cy="880021"/>
          </a:xfrm>
          <a:prstGeom prst="rect">
            <a:avLst/>
          </a:prstGeom>
          <a:noFill/>
          <a:ln/>
        </p:spPr>
        <p:txBody>
          <a:bodyPr wrap="square" lIns="25400" tIns="25400" rIns="25400" bIns="25400" rtlCol="0" anchor="t">
            <a:normAutofit/>
          </a:bodyPr>
          <a:lstStyle/>
          <a:p>
            <a:pPr algn="l" indent="0" marL="0">
              <a:lnSpc>
                <a:spcPct val="130000"/>
              </a:lnSpc>
              <a:buNone/>
            </a:pPr>
            <a:r>
              <a:rPr lang="en-US" sz="2550" b="1" dirty="0">
                <a:solidFill>
                  <a:srgbClr val="FDFDF8"/>
                </a:solidFill>
                <a:latin typeface="Arial" pitchFamily="34" charset="0"/>
                <a:ea typeface="Arial" pitchFamily="34" charset="-122"/>
                <a:cs typeface="Arial" pitchFamily="34" charset="-120"/>
              </a:rPr>
              <a:t>전담 인력 배정</a:t>
            </a:r>
            <a:endParaRPr lang="en-US" sz="2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849015"/>
                </a:solidFill>
                <a:latin typeface="Arial" pitchFamily="34" charset="0"/>
                <a:ea typeface="Arial" pitchFamily="34" charset="-122"/>
                <a:cs typeface="Arial" pitchFamily="34" charset="-120"/>
              </a:rPr>
              <a:t>EXECUTIVE SUMMARY</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한눈에 보기</a:t>
            </a:r>
            <a:endParaRPr lang="en-US" sz="6300" dirty="0"/>
          </a:p>
        </p:txBody>
      </p:sp>
      <p:sp>
        <p:nvSpPr>
          <p:cNvPr id="4" name="Shape 2"/>
          <p:cNvSpPr/>
          <p:nvPr/>
        </p:nvSpPr>
        <p:spPr>
          <a:xfrm>
            <a:off x="1333500" y="3094062"/>
            <a:ext cx="4953000" cy="6164238"/>
          </a:xfrm>
          <a:prstGeom prst="roundRect">
            <a:avLst>
              <a:gd name="adj" fmla="val 4615"/>
            </a:avLst>
          </a:prstGeom>
          <a:solidFill>
            <a:srgbClr val="FFFFFF"/>
          </a:solidFill>
          <a:ln w="28575">
            <a:solidFill>
              <a:srgbClr val="161814"/>
            </a:solidFill>
            <a:prstDash val="solid"/>
          </a:ln>
          <a:effectLst>
            <a:outerShdw sx="100000" sy="100000" kx="0" ky="0" algn="bl" rotWithShape="0" blurRad="101600" dist="107763" dir="2700000">
              <a:srgbClr val="161814">
                <a:alpha val="100000"/>
              </a:srgbClr>
            </a:outerShdw>
          </a:effectLst>
        </p:spPr>
      </p:sp>
      <p:sp>
        <p:nvSpPr>
          <p:cNvPr id="5" name="Text 3"/>
          <p:cNvSpPr/>
          <p:nvPr/>
        </p:nvSpPr>
        <p:spPr>
          <a:xfrm>
            <a:off x="1819275" y="3579837"/>
            <a:ext cx="4100894"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849015"/>
                </a:solidFill>
                <a:latin typeface="Courier New" pitchFamily="34" charset="0"/>
                <a:ea typeface="Courier New" pitchFamily="34" charset="-122"/>
                <a:cs typeface="Courier New" pitchFamily="34" charset="-120"/>
              </a:rPr>
              <a:t>WHAT</a:t>
            </a:r>
            <a:endParaRPr lang="en-US" sz="1950" dirty="0"/>
          </a:p>
        </p:txBody>
      </p:sp>
      <p:sp>
        <p:nvSpPr>
          <p:cNvPr id="6" name="Text 4"/>
          <p:cNvSpPr/>
          <p:nvPr/>
        </p:nvSpPr>
        <p:spPr>
          <a:xfrm>
            <a:off x="1819275" y="4247704"/>
            <a:ext cx="4379595" cy="514350"/>
          </a:xfrm>
          <a:prstGeom prst="rect">
            <a:avLst/>
          </a:prstGeom>
          <a:noFill/>
          <a:ln/>
        </p:spPr>
        <p:txBody>
          <a:bodyPr wrap="square" lIns="25400" tIns="25400" rIns="25400" bIns="25400" rtlCol="0" anchor="t">
            <a:normAutofit/>
          </a:bodyPr>
          <a:lstStyle/>
          <a:p>
            <a:pPr algn="l" indent="0" marL="0">
              <a:lnSpc>
                <a:spcPct val="125000"/>
              </a:lnSpc>
              <a:buNone/>
            </a:pPr>
            <a:r>
              <a:rPr lang="en-US" sz="3000" b="1" dirty="0">
                <a:solidFill>
                  <a:srgbClr val="161814"/>
                </a:solidFill>
                <a:latin typeface="Arial" pitchFamily="34" charset="0"/>
                <a:ea typeface="Arial" pitchFamily="34" charset="-122"/>
                <a:cs typeface="Arial" pitchFamily="34" charset="-120"/>
              </a:rPr>
              <a:t>클라우드 근태관리 SaaS</a:t>
            </a:r>
            <a:endParaRPr lang="en-US" sz="3000" dirty="0"/>
          </a:p>
        </p:txBody>
      </p:sp>
      <p:sp>
        <p:nvSpPr>
          <p:cNvPr id="7" name="Text 5"/>
          <p:cNvSpPr/>
          <p:nvPr/>
        </p:nvSpPr>
        <p:spPr>
          <a:xfrm>
            <a:off x="1819275" y="7915275"/>
            <a:ext cx="4100894" cy="895350"/>
          </a:xfrm>
          <a:prstGeom prst="rect">
            <a:avLst/>
          </a:prstGeom>
          <a:noFill/>
          <a:ln/>
        </p:spPr>
        <p:txBody>
          <a:bodyPr wrap="square" lIns="25400" tIns="25400" rIns="25400" bIns="25400" rtlCol="0" anchor="t">
            <a:normAutofit/>
          </a:bodyPr>
          <a:lstStyle/>
          <a:p>
            <a:pPr algn="l" indent="0" marL="0">
              <a:lnSpc>
                <a:spcPct val="150000"/>
              </a:lnSpc>
              <a:buNone/>
            </a:pPr>
            <a:r>
              <a:rPr lang="en-US" sz="2250" dirty="0">
                <a:solidFill>
                  <a:srgbClr val="565B4B"/>
                </a:solidFill>
                <a:latin typeface="Arial" pitchFamily="34" charset="0"/>
                <a:ea typeface="Arial" pitchFamily="34" charset="-122"/>
                <a:cs typeface="Arial" pitchFamily="34" charset="-120"/>
              </a:rPr>
              <a:t>출퇴근 기록부터 초과근무 집계까지 웹·모바일로.</a:t>
            </a:r>
            <a:endParaRPr lang="en-US" sz="2250" dirty="0"/>
          </a:p>
        </p:txBody>
      </p:sp>
      <p:sp>
        <p:nvSpPr>
          <p:cNvPr id="8" name="Shape 6"/>
          <p:cNvSpPr/>
          <p:nvPr/>
        </p:nvSpPr>
        <p:spPr>
          <a:xfrm>
            <a:off x="6667500" y="3094062"/>
            <a:ext cx="4953000" cy="6164238"/>
          </a:xfrm>
          <a:prstGeom prst="roundRect">
            <a:avLst>
              <a:gd name="adj" fmla="val 4615"/>
            </a:avLst>
          </a:prstGeom>
          <a:solidFill>
            <a:srgbClr val="FFFFFF"/>
          </a:solidFill>
          <a:ln w="28575">
            <a:solidFill>
              <a:srgbClr val="161814"/>
            </a:solidFill>
            <a:prstDash val="solid"/>
          </a:ln>
          <a:effectLst>
            <a:outerShdw sx="100000" sy="100000" kx="0" ky="0" algn="bl" rotWithShape="0" blurRad="101600" dist="107763" dir="2700000">
              <a:srgbClr val="161814">
                <a:alpha val="100000"/>
              </a:srgbClr>
            </a:outerShdw>
          </a:effectLst>
        </p:spPr>
      </p:sp>
      <p:sp>
        <p:nvSpPr>
          <p:cNvPr id="9" name="Text 7"/>
          <p:cNvSpPr/>
          <p:nvPr/>
        </p:nvSpPr>
        <p:spPr>
          <a:xfrm>
            <a:off x="7153275" y="3579837"/>
            <a:ext cx="4100894"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849015"/>
                </a:solidFill>
                <a:latin typeface="Courier New" pitchFamily="34" charset="0"/>
                <a:ea typeface="Courier New" pitchFamily="34" charset="-122"/>
                <a:cs typeface="Courier New" pitchFamily="34" charset="-120"/>
              </a:rPr>
              <a:t>WHO</a:t>
            </a:r>
            <a:endParaRPr lang="en-US" sz="1950" dirty="0"/>
          </a:p>
        </p:txBody>
      </p:sp>
      <p:sp>
        <p:nvSpPr>
          <p:cNvPr id="10" name="Text 8"/>
          <p:cNvSpPr/>
          <p:nvPr/>
        </p:nvSpPr>
        <p:spPr>
          <a:xfrm>
            <a:off x="7153275" y="4247704"/>
            <a:ext cx="4379595" cy="514350"/>
          </a:xfrm>
          <a:prstGeom prst="rect">
            <a:avLst/>
          </a:prstGeom>
          <a:noFill/>
          <a:ln/>
        </p:spPr>
        <p:txBody>
          <a:bodyPr wrap="square" lIns="25400" tIns="25400" rIns="25400" bIns="25400" rtlCol="0" anchor="t">
            <a:normAutofit/>
          </a:bodyPr>
          <a:lstStyle/>
          <a:p>
            <a:pPr algn="l" indent="0" marL="0">
              <a:lnSpc>
                <a:spcPct val="125000"/>
              </a:lnSpc>
              <a:buNone/>
            </a:pPr>
            <a:r>
              <a:rPr lang="en-US" sz="3000" b="1" dirty="0">
                <a:solidFill>
                  <a:srgbClr val="161814"/>
                </a:solidFill>
                <a:latin typeface="Arial" pitchFamily="34" charset="0"/>
                <a:ea typeface="Arial" pitchFamily="34" charset="-122"/>
                <a:cs typeface="Arial" pitchFamily="34" charset="-120"/>
              </a:rPr>
              <a:t>중소기업</a:t>
            </a:r>
            <a:endParaRPr lang="en-US" sz="3000" dirty="0"/>
          </a:p>
        </p:txBody>
      </p:sp>
      <p:sp>
        <p:nvSpPr>
          <p:cNvPr id="11" name="Text 9"/>
          <p:cNvSpPr/>
          <p:nvPr/>
        </p:nvSpPr>
        <p:spPr>
          <a:xfrm>
            <a:off x="7153275" y="7915275"/>
            <a:ext cx="4100894" cy="895350"/>
          </a:xfrm>
          <a:prstGeom prst="rect">
            <a:avLst/>
          </a:prstGeom>
          <a:noFill/>
          <a:ln/>
        </p:spPr>
        <p:txBody>
          <a:bodyPr wrap="square" lIns="25400" tIns="25400" rIns="25400" bIns="25400" rtlCol="0" anchor="t">
            <a:normAutofit/>
          </a:bodyPr>
          <a:lstStyle/>
          <a:p>
            <a:pPr algn="l" indent="0" marL="0">
              <a:lnSpc>
                <a:spcPct val="150000"/>
              </a:lnSpc>
              <a:buNone/>
            </a:pPr>
            <a:r>
              <a:rPr lang="en-US" sz="2250" dirty="0">
                <a:solidFill>
                  <a:srgbClr val="565B4B"/>
                </a:solidFill>
                <a:latin typeface="Arial" pitchFamily="34" charset="0"/>
                <a:ea typeface="Arial" pitchFamily="34" charset="-122"/>
                <a:cs typeface="Arial" pitchFamily="34" charset="-120"/>
              </a:rPr>
              <a:t>전담 인사 인력 없이 근태를 관리하는 10~300인 조직.</a:t>
            </a:r>
            <a:endParaRPr lang="en-US" sz="2250" dirty="0"/>
          </a:p>
        </p:txBody>
      </p:sp>
      <p:sp>
        <p:nvSpPr>
          <p:cNvPr id="12" name="Shape 10"/>
          <p:cNvSpPr/>
          <p:nvPr/>
        </p:nvSpPr>
        <p:spPr>
          <a:xfrm>
            <a:off x="12001500" y="3094062"/>
            <a:ext cx="4953000" cy="6164238"/>
          </a:xfrm>
          <a:prstGeom prst="roundRect">
            <a:avLst>
              <a:gd name="adj" fmla="val 4615"/>
            </a:avLst>
          </a:prstGeom>
          <a:solidFill>
            <a:srgbClr val="161814"/>
          </a:solidFill>
          <a:ln w="28575">
            <a:solidFill>
              <a:srgbClr val="161814"/>
            </a:solidFill>
            <a:prstDash val="solid"/>
          </a:ln>
          <a:effectLst>
            <a:outerShdw sx="100000" sy="100000" kx="0" ky="0" algn="bl" rotWithShape="0" blurRad="101600" dist="107763" dir="2700000">
              <a:srgbClr val="CFE01D">
                <a:alpha val="100000"/>
              </a:srgbClr>
            </a:outerShdw>
          </a:effectLst>
        </p:spPr>
      </p:sp>
      <p:sp>
        <p:nvSpPr>
          <p:cNvPr id="13" name="Text 11"/>
          <p:cNvSpPr/>
          <p:nvPr/>
        </p:nvSpPr>
        <p:spPr>
          <a:xfrm>
            <a:off x="12487275" y="3579837"/>
            <a:ext cx="4100894"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CFE01D"/>
                </a:solidFill>
                <a:latin typeface="Courier New" pitchFamily="34" charset="0"/>
                <a:ea typeface="Courier New" pitchFamily="34" charset="-122"/>
                <a:cs typeface="Courier New" pitchFamily="34" charset="-120"/>
              </a:rPr>
              <a:t>WHY NOW</a:t>
            </a:r>
            <a:endParaRPr lang="en-US" sz="1950" dirty="0"/>
          </a:p>
        </p:txBody>
      </p:sp>
      <p:sp>
        <p:nvSpPr>
          <p:cNvPr id="14" name="Text 12"/>
          <p:cNvSpPr/>
          <p:nvPr/>
        </p:nvSpPr>
        <p:spPr>
          <a:xfrm>
            <a:off x="12487275" y="4247704"/>
            <a:ext cx="4379595" cy="514350"/>
          </a:xfrm>
          <a:prstGeom prst="rect">
            <a:avLst/>
          </a:prstGeom>
          <a:noFill/>
          <a:ln/>
        </p:spPr>
        <p:txBody>
          <a:bodyPr wrap="square" lIns="25400" tIns="25400" rIns="25400" bIns="25400" rtlCol="0" anchor="t">
            <a:normAutofit/>
          </a:bodyPr>
          <a:lstStyle/>
          <a:p>
            <a:pPr algn="l" indent="0" marL="0">
              <a:lnSpc>
                <a:spcPct val="125000"/>
              </a:lnSpc>
              <a:buNone/>
            </a:pPr>
            <a:r>
              <a:rPr lang="en-US" sz="3000" b="1" dirty="0">
                <a:solidFill>
                  <a:srgbClr val="FDFDF8"/>
                </a:solidFill>
                <a:latin typeface="Arial" pitchFamily="34" charset="0"/>
                <a:ea typeface="Arial" pitchFamily="34" charset="-122"/>
                <a:cs typeface="Arial" pitchFamily="34" charset="-120"/>
              </a:rPr>
              <a:t>종이가 아직 표준</a:t>
            </a:r>
            <a:endParaRPr lang="en-US" sz="3000" dirty="0"/>
          </a:p>
        </p:txBody>
      </p:sp>
      <p:sp>
        <p:nvSpPr>
          <p:cNvPr id="15" name="Text 13"/>
          <p:cNvSpPr/>
          <p:nvPr/>
        </p:nvSpPr>
        <p:spPr>
          <a:xfrm>
            <a:off x="12487275" y="7915275"/>
            <a:ext cx="4100894" cy="895350"/>
          </a:xfrm>
          <a:prstGeom prst="rect">
            <a:avLst/>
          </a:prstGeom>
          <a:noFill/>
          <a:ln/>
        </p:spPr>
        <p:txBody>
          <a:bodyPr wrap="square" lIns="25400" tIns="25400" rIns="25400" bIns="25400" rtlCol="0" anchor="t">
            <a:normAutofit/>
          </a:bodyPr>
          <a:lstStyle/>
          <a:p>
            <a:pPr algn="l" indent="0" marL="0">
              <a:lnSpc>
                <a:spcPct val="150000"/>
              </a:lnSpc>
              <a:buNone/>
            </a:pPr>
            <a:r>
              <a:rPr lang="en-US" sz="2250" dirty="0">
                <a:solidFill>
                  <a:srgbClr val="C2C5B6"/>
                </a:solidFill>
                <a:latin typeface="Arial" pitchFamily="34" charset="0"/>
                <a:ea typeface="Arial" pitchFamily="34" charset="-122"/>
                <a:cs typeface="Arial" pitchFamily="34" charset="-120"/>
              </a:rPr>
              <a:t>수기 집계가 남아있는 시장 — 디지털 전환 수요가 큽니다.</a:t>
            </a:r>
            <a:endParaRPr lang="en-US" sz="2250" dirty="0"/>
          </a:p>
        </p:txBody>
      </p:sp>
      <p:sp>
        <p:nvSpPr>
          <p:cNvPr id="16" name="Text 14"/>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01</a:t>
            </a:r>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849015"/>
                </a:solidFill>
                <a:latin typeface="Arial" pitchFamily="34" charset="0"/>
                <a:ea typeface="Arial" pitchFamily="34" charset="-122"/>
                <a:cs typeface="Arial" pitchFamily="34" charset="-120"/>
              </a:rPr>
              <a:t>PROBLEM</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현행 근태 관리의 한계</a:t>
            </a:r>
            <a:endParaRPr lang="en-US" sz="6300" dirty="0"/>
          </a:p>
        </p:txBody>
      </p:sp>
      <p:sp>
        <p:nvSpPr>
          <p:cNvPr id="4" name="Shape 2"/>
          <p:cNvSpPr/>
          <p:nvPr/>
        </p:nvSpPr>
        <p:spPr>
          <a:xfrm>
            <a:off x="1333500" y="3017862"/>
            <a:ext cx="4953000" cy="5527253"/>
          </a:xfrm>
          <a:prstGeom prst="roundRect">
            <a:avLst>
              <a:gd name="adj" fmla="val 4615"/>
            </a:avLst>
          </a:prstGeom>
          <a:solidFill>
            <a:srgbClr val="FFFFFF"/>
          </a:solidFill>
          <a:ln w="14288">
            <a:solidFill>
              <a:srgbClr val="DEE0D6"/>
            </a:solidFill>
            <a:prstDash val="solid"/>
          </a:ln>
        </p:spPr>
      </p:sp>
      <p:sp>
        <p:nvSpPr>
          <p:cNvPr id="5" name="Text 3"/>
          <p:cNvSpPr/>
          <p:nvPr/>
        </p:nvSpPr>
        <p:spPr>
          <a:xfrm>
            <a:off x="1804988" y="4366617"/>
            <a:ext cx="4411028" cy="1085850"/>
          </a:xfrm>
          <a:prstGeom prst="rect">
            <a:avLst/>
          </a:prstGeom>
          <a:noFill/>
          <a:ln/>
        </p:spPr>
        <p:txBody>
          <a:bodyPr wrap="square" lIns="25400" tIns="25400" rIns="25400" bIns="25400" rtlCol="0" anchor="t">
            <a:normAutofit/>
          </a:bodyPr>
          <a:lstStyle/>
          <a:p>
            <a:pPr algn="l" indent="0" marL="0">
              <a:lnSpc>
                <a:spcPct val="100000"/>
              </a:lnSpc>
              <a:buNone/>
            </a:pPr>
            <a:r>
              <a:rPr lang="en-US" sz="8250" b="1" spc="-330" kern="0" dirty="0">
                <a:solidFill>
                  <a:srgbClr val="161814"/>
                </a:solidFill>
                <a:latin typeface="Courier New" pitchFamily="34" charset="0"/>
                <a:ea typeface="Courier New" pitchFamily="34" charset="-122"/>
                <a:cs typeface="Courier New" pitchFamily="34" charset="-120"/>
              </a:rPr>
              <a:t>8</a:t>
            </a:r>
            <a:pPr algn="l" indent="0" marL="0">
              <a:lnSpc>
                <a:spcPct val="100000"/>
              </a:lnSpc>
              <a:buNone/>
            </a:pPr>
            <a:r>
              <a:rPr lang="en-US" sz="3150" b="1" spc="-330" kern="0" dirty="0">
                <a:solidFill>
                  <a:srgbClr val="161814"/>
                </a:solidFill>
                <a:latin typeface="Courier New" pitchFamily="34" charset="0"/>
                <a:ea typeface="Courier New" pitchFamily="34" charset="-122"/>
                <a:cs typeface="Courier New" pitchFamily="34" charset="-120"/>
              </a:rPr>
              <a:t>시간</a:t>
            </a:r>
            <a:endParaRPr lang="en-US" sz="8250" dirty="0"/>
          </a:p>
        </p:txBody>
      </p:sp>
      <p:sp>
        <p:nvSpPr>
          <p:cNvPr id="6" name="Text 4"/>
          <p:cNvSpPr/>
          <p:nvPr/>
        </p:nvSpPr>
        <p:spPr>
          <a:xfrm>
            <a:off x="1804988" y="5757267"/>
            <a:ext cx="4130326"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매월 수기 집계</a:t>
            </a:r>
            <a:endParaRPr lang="en-US" sz="2550" dirty="0"/>
          </a:p>
        </p:txBody>
      </p:sp>
      <p:sp>
        <p:nvSpPr>
          <p:cNvPr id="7" name="Text 5"/>
          <p:cNvSpPr/>
          <p:nvPr/>
        </p:nvSpPr>
        <p:spPr>
          <a:xfrm>
            <a:off x="1804988" y="6396186"/>
            <a:ext cx="4130326" cy="838200"/>
          </a:xfrm>
          <a:prstGeom prst="rect">
            <a:avLst/>
          </a:prstGeom>
          <a:noFill/>
          <a:ln/>
        </p:spPr>
        <p:txBody>
          <a:bodyPr wrap="square" lIns="25400" tIns="25400" rIns="25400" bIns="25400" rtlCol="0" anchor="t">
            <a:normAutofit/>
          </a:bodyPr>
          <a:lstStyle/>
          <a:p>
            <a:pPr algn="l" indent="0" marL="0">
              <a:lnSpc>
                <a:spcPct val="150000"/>
              </a:lnSpc>
              <a:buNone/>
            </a:pPr>
            <a:r>
              <a:rPr lang="en-US" sz="2100" dirty="0">
                <a:solidFill>
                  <a:srgbClr val="565B4B"/>
                </a:solidFill>
                <a:latin typeface="Arial" pitchFamily="34" charset="0"/>
                <a:ea typeface="Arial" pitchFamily="34" charset="-122"/>
                <a:cs typeface="Arial" pitchFamily="34" charset="-120"/>
              </a:rPr>
              <a:t>관리자 1인이 월 단위 출퇴근·연차 정리에 쓰는 시간.</a:t>
            </a:r>
            <a:endParaRPr lang="en-US" sz="2100" dirty="0"/>
          </a:p>
        </p:txBody>
      </p:sp>
      <p:sp>
        <p:nvSpPr>
          <p:cNvPr id="8" name="Shape 6"/>
          <p:cNvSpPr/>
          <p:nvPr/>
        </p:nvSpPr>
        <p:spPr>
          <a:xfrm>
            <a:off x="6667500" y="3017862"/>
            <a:ext cx="4953000" cy="5527253"/>
          </a:xfrm>
          <a:prstGeom prst="roundRect">
            <a:avLst>
              <a:gd name="adj" fmla="val 4615"/>
            </a:avLst>
          </a:prstGeom>
          <a:solidFill>
            <a:srgbClr val="FFFFFF"/>
          </a:solidFill>
          <a:ln w="14288">
            <a:solidFill>
              <a:srgbClr val="DEE0D6"/>
            </a:solidFill>
            <a:prstDash val="solid"/>
          </a:ln>
        </p:spPr>
      </p:sp>
      <p:sp>
        <p:nvSpPr>
          <p:cNvPr id="9" name="Text 7"/>
          <p:cNvSpPr/>
          <p:nvPr/>
        </p:nvSpPr>
        <p:spPr>
          <a:xfrm>
            <a:off x="7138988" y="4366617"/>
            <a:ext cx="4411028" cy="1085850"/>
          </a:xfrm>
          <a:prstGeom prst="rect">
            <a:avLst/>
          </a:prstGeom>
          <a:noFill/>
          <a:ln/>
        </p:spPr>
        <p:txBody>
          <a:bodyPr wrap="square" lIns="25400" tIns="25400" rIns="25400" bIns="25400" rtlCol="0" anchor="t">
            <a:normAutofit/>
          </a:bodyPr>
          <a:lstStyle/>
          <a:p>
            <a:pPr algn="l" indent="0" marL="0">
              <a:lnSpc>
                <a:spcPct val="100000"/>
              </a:lnSpc>
              <a:buNone/>
            </a:pPr>
            <a:r>
              <a:rPr lang="en-US" sz="8250" b="1" spc="-330" kern="0" dirty="0">
                <a:solidFill>
                  <a:srgbClr val="E4465E"/>
                </a:solidFill>
                <a:latin typeface="Courier New" pitchFamily="34" charset="0"/>
                <a:ea typeface="Courier New" pitchFamily="34" charset="-122"/>
                <a:cs typeface="Courier New" pitchFamily="34" charset="-120"/>
              </a:rPr>
              <a:t>5</a:t>
            </a:r>
            <a:pPr algn="l" indent="0" marL="0">
              <a:lnSpc>
                <a:spcPct val="100000"/>
              </a:lnSpc>
              <a:buNone/>
            </a:pPr>
            <a:r>
              <a:rPr lang="en-US" sz="3150" b="1" spc="-330" kern="0" dirty="0">
                <a:solidFill>
                  <a:srgbClr val="E4465E"/>
                </a:solidFill>
                <a:latin typeface="Courier New" pitchFamily="34" charset="0"/>
                <a:ea typeface="Courier New" pitchFamily="34" charset="-122"/>
                <a:cs typeface="Courier New" pitchFamily="34" charset="-120"/>
              </a:rPr>
              <a:t>%</a:t>
            </a:r>
            <a:endParaRPr lang="en-US" sz="8250" dirty="0"/>
          </a:p>
        </p:txBody>
      </p:sp>
      <p:sp>
        <p:nvSpPr>
          <p:cNvPr id="10" name="Text 8"/>
          <p:cNvSpPr/>
          <p:nvPr/>
        </p:nvSpPr>
        <p:spPr>
          <a:xfrm>
            <a:off x="7138988" y="5757267"/>
            <a:ext cx="4130326"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집계 오류율</a:t>
            </a:r>
            <a:endParaRPr lang="en-US" sz="2550" dirty="0"/>
          </a:p>
        </p:txBody>
      </p:sp>
      <p:sp>
        <p:nvSpPr>
          <p:cNvPr id="11" name="Text 9"/>
          <p:cNvSpPr/>
          <p:nvPr/>
        </p:nvSpPr>
        <p:spPr>
          <a:xfrm>
            <a:off x="7138988" y="6396186"/>
            <a:ext cx="4130326" cy="838200"/>
          </a:xfrm>
          <a:prstGeom prst="rect">
            <a:avLst/>
          </a:prstGeom>
          <a:noFill/>
          <a:ln/>
        </p:spPr>
        <p:txBody>
          <a:bodyPr wrap="square" lIns="25400" tIns="25400" rIns="25400" bIns="25400" rtlCol="0" anchor="t">
            <a:normAutofit/>
          </a:bodyPr>
          <a:lstStyle/>
          <a:p>
            <a:pPr algn="l" indent="0" marL="0">
              <a:lnSpc>
                <a:spcPct val="150000"/>
              </a:lnSpc>
              <a:buNone/>
            </a:pPr>
            <a:r>
              <a:rPr lang="en-US" sz="2100" dirty="0">
                <a:solidFill>
                  <a:srgbClr val="565B4B"/>
                </a:solidFill>
                <a:latin typeface="Arial" pitchFamily="34" charset="0"/>
                <a:ea typeface="Arial" pitchFamily="34" charset="-122"/>
                <a:cs typeface="Arial" pitchFamily="34" charset="-120"/>
              </a:rPr>
              <a:t>수작업 계산으로 발생하는 초과근무·수당 오차.</a:t>
            </a:r>
            <a:endParaRPr lang="en-US" sz="2100" dirty="0"/>
          </a:p>
        </p:txBody>
      </p:sp>
      <p:sp>
        <p:nvSpPr>
          <p:cNvPr id="12" name="Shape 10"/>
          <p:cNvSpPr/>
          <p:nvPr/>
        </p:nvSpPr>
        <p:spPr>
          <a:xfrm>
            <a:off x="12001500" y="3017862"/>
            <a:ext cx="4953000" cy="5527253"/>
          </a:xfrm>
          <a:prstGeom prst="roundRect">
            <a:avLst>
              <a:gd name="adj" fmla="val 4615"/>
            </a:avLst>
          </a:prstGeom>
          <a:solidFill>
            <a:srgbClr val="FFFFFF"/>
          </a:solidFill>
          <a:ln w="14288">
            <a:solidFill>
              <a:srgbClr val="DEE0D6"/>
            </a:solidFill>
            <a:prstDash val="solid"/>
          </a:ln>
        </p:spPr>
      </p:sp>
      <p:sp>
        <p:nvSpPr>
          <p:cNvPr id="13" name="Text 11"/>
          <p:cNvSpPr/>
          <p:nvPr/>
        </p:nvSpPr>
        <p:spPr>
          <a:xfrm>
            <a:off x="12472988" y="4366617"/>
            <a:ext cx="4411028" cy="1085850"/>
          </a:xfrm>
          <a:prstGeom prst="rect">
            <a:avLst/>
          </a:prstGeom>
          <a:noFill/>
          <a:ln/>
        </p:spPr>
        <p:txBody>
          <a:bodyPr wrap="square" lIns="25400" tIns="25400" rIns="25400" bIns="25400" rtlCol="0" anchor="t">
            <a:normAutofit/>
          </a:bodyPr>
          <a:lstStyle/>
          <a:p>
            <a:pPr algn="l" indent="0" marL="0">
              <a:lnSpc>
                <a:spcPct val="100000"/>
              </a:lnSpc>
              <a:buNone/>
            </a:pPr>
            <a:r>
              <a:rPr lang="en-US" sz="8250" b="1" spc="-330" kern="0" dirty="0">
                <a:solidFill>
                  <a:srgbClr val="161814"/>
                </a:solidFill>
                <a:latin typeface="Courier New" pitchFamily="34" charset="0"/>
                <a:ea typeface="Courier New" pitchFamily="34" charset="-122"/>
                <a:cs typeface="Courier New" pitchFamily="34" charset="-120"/>
              </a:rPr>
              <a:t>100</a:t>
            </a:r>
            <a:pPr algn="l" indent="0" marL="0">
              <a:lnSpc>
                <a:spcPct val="100000"/>
              </a:lnSpc>
              <a:buNone/>
            </a:pPr>
            <a:r>
              <a:rPr lang="en-US" sz="3150" b="1" spc="-330" kern="0" dirty="0">
                <a:solidFill>
                  <a:srgbClr val="161814"/>
                </a:solidFill>
                <a:latin typeface="Courier New" pitchFamily="34" charset="0"/>
                <a:ea typeface="Courier New" pitchFamily="34" charset="-122"/>
                <a:cs typeface="Courier New" pitchFamily="34" charset="-120"/>
              </a:rPr>
              <a:t>%</a:t>
            </a:r>
            <a:endParaRPr lang="en-US" sz="8250" dirty="0"/>
          </a:p>
        </p:txBody>
      </p:sp>
      <p:sp>
        <p:nvSpPr>
          <p:cNvPr id="14" name="Text 12"/>
          <p:cNvSpPr/>
          <p:nvPr/>
        </p:nvSpPr>
        <p:spPr>
          <a:xfrm>
            <a:off x="12472988" y="5757267"/>
            <a:ext cx="4130326"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종이 의존</a:t>
            </a:r>
            <a:endParaRPr lang="en-US" sz="2550" dirty="0"/>
          </a:p>
        </p:txBody>
      </p:sp>
      <p:sp>
        <p:nvSpPr>
          <p:cNvPr id="15" name="Text 13"/>
          <p:cNvSpPr/>
          <p:nvPr/>
        </p:nvSpPr>
        <p:spPr>
          <a:xfrm>
            <a:off x="12472988" y="6396186"/>
            <a:ext cx="4130326" cy="838200"/>
          </a:xfrm>
          <a:prstGeom prst="rect">
            <a:avLst/>
          </a:prstGeom>
          <a:noFill/>
          <a:ln/>
        </p:spPr>
        <p:txBody>
          <a:bodyPr wrap="square" lIns="25400" tIns="25400" rIns="25400" bIns="25400" rtlCol="0" anchor="t">
            <a:normAutofit/>
          </a:bodyPr>
          <a:lstStyle/>
          <a:p>
            <a:pPr algn="l" indent="0" marL="0">
              <a:lnSpc>
                <a:spcPct val="150000"/>
              </a:lnSpc>
              <a:buNone/>
            </a:pPr>
            <a:r>
              <a:rPr lang="en-US" sz="2100" dirty="0">
                <a:solidFill>
                  <a:srgbClr val="565B4B"/>
                </a:solidFill>
                <a:latin typeface="Arial" pitchFamily="34" charset="0"/>
                <a:ea typeface="Arial" pitchFamily="34" charset="-122"/>
                <a:cs typeface="Arial" pitchFamily="34" charset="-120"/>
              </a:rPr>
              <a:t>기록 분실·위변조 위험과 노무 분쟁 리스크.</a:t>
            </a:r>
            <a:endParaRPr lang="en-US" sz="2100" dirty="0"/>
          </a:p>
        </p:txBody>
      </p:sp>
      <p:sp>
        <p:nvSpPr>
          <p:cNvPr id="16" name="Text 14"/>
          <p:cNvSpPr/>
          <p:nvPr/>
        </p:nvSpPr>
        <p:spPr>
          <a:xfrm>
            <a:off x="1333500" y="8888016"/>
            <a:ext cx="16089630"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9A9E8C"/>
                </a:solidFill>
                <a:latin typeface="Arial" pitchFamily="34" charset="0"/>
                <a:ea typeface="Arial" pitchFamily="34" charset="-122"/>
                <a:cs typeface="Arial" pitchFamily="34" charset="-120"/>
              </a:rPr>
              <a:t>* 내부 추정치 — 고객 인터뷰로 검증 중</a:t>
            </a:r>
            <a:endParaRPr lang="en-US" sz="1800" dirty="0"/>
          </a:p>
        </p:txBody>
      </p:sp>
      <p:sp>
        <p:nvSpPr>
          <p:cNvPr id="17" name="Text 15"/>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02</a:t>
            </a:r>
            <a:endParaRPr 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849015"/>
                </a:solidFill>
                <a:latin typeface="Arial" pitchFamily="34" charset="0"/>
                <a:ea typeface="Arial" pitchFamily="34" charset="-122"/>
                <a:cs typeface="Arial" pitchFamily="34" charset="-120"/>
              </a:rPr>
              <a:t>PRODUCT OVERVIEW</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제품 개요</a:t>
            </a:r>
            <a:endParaRPr lang="en-US" sz="6300" dirty="0"/>
          </a:p>
        </p:txBody>
      </p:sp>
      <p:sp>
        <p:nvSpPr>
          <p:cNvPr id="4" name="Text 2"/>
          <p:cNvSpPr/>
          <p:nvPr/>
        </p:nvSpPr>
        <p:spPr>
          <a:xfrm>
            <a:off x="1333500" y="4245769"/>
            <a:ext cx="8034928" cy="1258193"/>
          </a:xfrm>
          <a:prstGeom prst="rect">
            <a:avLst/>
          </a:prstGeom>
          <a:noFill/>
          <a:ln/>
        </p:spPr>
        <p:txBody>
          <a:bodyPr wrap="square" lIns="25400" tIns="25400" rIns="25400" bIns="25400" rtlCol="0" anchor="t">
            <a:normAutofit/>
          </a:bodyPr>
          <a:lstStyle/>
          <a:p>
            <a:pPr algn="l" indent="0" marL="0">
              <a:lnSpc>
                <a:spcPct val="145000"/>
              </a:lnSpc>
              <a:buNone/>
            </a:pPr>
            <a:r>
              <a:rPr lang="en-US" sz="3300" dirty="0">
                <a:solidFill>
                  <a:srgbClr val="25281F"/>
                </a:solidFill>
                <a:latin typeface="Arial" pitchFamily="34" charset="0"/>
                <a:ea typeface="Arial" pitchFamily="34" charset="-122"/>
                <a:cs typeface="Arial" pitchFamily="34" charset="-120"/>
              </a:rPr>
              <a:t>설치 없이 바로 쓰는 </a:t>
            </a:r>
            <a:pPr algn="l" indent="0" marL="0">
              <a:lnSpc>
                <a:spcPct val="145000"/>
              </a:lnSpc>
              <a:buNone/>
            </a:pPr>
            <a:r>
              <a:rPr lang="en-US" sz="3300" b="1" dirty="0">
                <a:solidFill>
                  <a:srgbClr val="25281F"/>
                </a:solidFill>
                <a:latin typeface="Arial" pitchFamily="34" charset="0"/>
                <a:ea typeface="Arial" pitchFamily="34" charset="-122"/>
                <a:cs typeface="Arial" pitchFamily="34" charset="-120"/>
              </a:rPr>
              <a:t>클라우드 근태관리 </a:t>
            </a:r>
            <a:pPr algn="l" indent="0" marL="0">
              <a:lnSpc>
                <a:spcPct val="145000"/>
              </a:lnSpc>
              <a:buNone/>
            </a:pPr>
            <a:r>
              <a:rPr lang="en-US" sz="3300" dirty="0">
                <a:solidFill>
                  <a:srgbClr val="25281F"/>
                </a:solidFill>
                <a:latin typeface="Arial" pitchFamily="34" charset="0"/>
                <a:ea typeface="Arial" pitchFamily="34" charset="-122"/>
                <a:cs typeface="Arial" pitchFamily="34" charset="-120"/>
              </a:rPr>
              <a:t>. 출퇴근·연차·초과근무를 한 곳에서.</a:t>
            </a:r>
            <a:endParaRPr lang="en-US" sz="3300" dirty="0"/>
          </a:p>
        </p:txBody>
      </p:sp>
      <p:sp>
        <p:nvSpPr>
          <p:cNvPr id="5" name="Shape 3"/>
          <p:cNvSpPr/>
          <p:nvPr/>
        </p:nvSpPr>
        <p:spPr>
          <a:xfrm>
            <a:off x="1333500" y="5956771"/>
            <a:ext cx="457200" cy="457200"/>
          </a:xfrm>
          <a:prstGeom prst="roundRect">
            <a:avLst>
              <a:gd name="adj" fmla="val 27083"/>
            </a:avLst>
          </a:prstGeom>
          <a:solidFill>
            <a:srgbClr val="CFE01D"/>
          </a:solidFill>
          <a:ln w="28575">
            <a:solidFill>
              <a:srgbClr val="161814"/>
            </a:solidFill>
            <a:prstDash val="solid"/>
          </a:ln>
        </p:spPr>
      </p:sp>
      <p:sp>
        <p:nvSpPr>
          <p:cNvPr id="6" name="Text 4"/>
          <p:cNvSpPr/>
          <p:nvPr/>
        </p:nvSpPr>
        <p:spPr>
          <a:xfrm>
            <a:off x="1323975" y="5985346"/>
            <a:ext cx="476250" cy="438150"/>
          </a:xfrm>
          <a:prstGeom prst="rect">
            <a:avLst/>
          </a:prstGeom>
          <a:noFill/>
          <a:ln/>
        </p:spPr>
        <p:txBody>
          <a:bodyPr wrap="square" lIns="25400" tIns="25400" rIns="25400" bIns="25400" rtlCol="0" anchor="ctr">
            <a:normAutofit/>
          </a:bodyPr>
          <a:lstStyle/>
          <a:p>
            <a:pPr algn="ctr" indent="0" marL="0">
              <a:lnSpc>
                <a:spcPct val="162000"/>
              </a:lnSpc>
              <a:buNone/>
            </a:pPr>
            <a:r>
              <a:rPr lang="en-US" sz="1800" b="1" dirty="0">
                <a:solidFill>
                  <a:srgbClr val="161814"/>
                </a:solidFill>
                <a:latin typeface="Courier New" pitchFamily="34" charset="0"/>
                <a:ea typeface="Courier New" pitchFamily="34" charset="-122"/>
                <a:cs typeface="Courier New" pitchFamily="34" charset="-120"/>
              </a:rPr>
              <a:t>1</a:t>
            </a:r>
            <a:endParaRPr lang="en-US" sz="1800" dirty="0"/>
          </a:p>
        </p:txBody>
      </p:sp>
      <p:sp>
        <p:nvSpPr>
          <p:cNvPr id="7" name="Text 5"/>
          <p:cNvSpPr/>
          <p:nvPr/>
        </p:nvSpPr>
        <p:spPr>
          <a:xfrm>
            <a:off x="2000250" y="5923062"/>
            <a:ext cx="3825809"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직원 </a:t>
            </a:r>
            <a:pPr algn="l" indent="0" marL="0">
              <a:lnSpc>
                <a:spcPct val="162000"/>
              </a:lnSpc>
              <a:buNone/>
            </a:pPr>
            <a:r>
              <a:rPr lang="en-US" sz="2550" dirty="0">
                <a:solidFill>
                  <a:srgbClr val="25281F"/>
                </a:solidFill>
                <a:latin typeface="Arial" pitchFamily="34" charset="0"/>
                <a:ea typeface="Arial" pitchFamily="34" charset="-122"/>
                <a:cs typeface="Arial" pitchFamily="34" charset="-120"/>
              </a:rPr>
              <a:t>— 모바일로 출퇴근 체크</a:t>
            </a:r>
            <a:endParaRPr lang="en-US" sz="2550" dirty="0"/>
          </a:p>
        </p:txBody>
      </p:sp>
      <p:sp>
        <p:nvSpPr>
          <p:cNvPr id="8" name="Shape 6"/>
          <p:cNvSpPr/>
          <p:nvPr/>
        </p:nvSpPr>
        <p:spPr>
          <a:xfrm>
            <a:off x="1333500" y="6748090"/>
            <a:ext cx="457200" cy="457200"/>
          </a:xfrm>
          <a:prstGeom prst="roundRect">
            <a:avLst>
              <a:gd name="adj" fmla="val 27083"/>
            </a:avLst>
          </a:prstGeom>
          <a:solidFill>
            <a:srgbClr val="CFE01D"/>
          </a:solidFill>
          <a:ln w="28575">
            <a:solidFill>
              <a:srgbClr val="161814"/>
            </a:solidFill>
            <a:prstDash val="solid"/>
          </a:ln>
        </p:spPr>
      </p:sp>
      <p:sp>
        <p:nvSpPr>
          <p:cNvPr id="9" name="Text 7"/>
          <p:cNvSpPr/>
          <p:nvPr/>
        </p:nvSpPr>
        <p:spPr>
          <a:xfrm>
            <a:off x="1323975" y="6776665"/>
            <a:ext cx="476250" cy="438150"/>
          </a:xfrm>
          <a:prstGeom prst="rect">
            <a:avLst/>
          </a:prstGeom>
          <a:noFill/>
          <a:ln/>
        </p:spPr>
        <p:txBody>
          <a:bodyPr wrap="square" lIns="25400" tIns="25400" rIns="25400" bIns="25400" rtlCol="0" anchor="ctr">
            <a:normAutofit/>
          </a:bodyPr>
          <a:lstStyle/>
          <a:p>
            <a:pPr algn="ctr" indent="0" marL="0">
              <a:lnSpc>
                <a:spcPct val="162000"/>
              </a:lnSpc>
              <a:buNone/>
            </a:pPr>
            <a:r>
              <a:rPr lang="en-US" sz="1800" b="1" dirty="0">
                <a:solidFill>
                  <a:srgbClr val="161814"/>
                </a:solidFill>
                <a:latin typeface="Courier New" pitchFamily="34" charset="0"/>
                <a:ea typeface="Courier New" pitchFamily="34" charset="-122"/>
                <a:cs typeface="Courier New" pitchFamily="34" charset="-120"/>
              </a:rPr>
              <a:t>2</a:t>
            </a:r>
            <a:endParaRPr lang="en-US" sz="1800" dirty="0"/>
          </a:p>
        </p:txBody>
      </p:sp>
      <p:sp>
        <p:nvSpPr>
          <p:cNvPr id="10" name="Text 8"/>
          <p:cNvSpPr/>
          <p:nvPr/>
        </p:nvSpPr>
        <p:spPr>
          <a:xfrm>
            <a:off x="2000250" y="6714381"/>
            <a:ext cx="4114383"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관리자 </a:t>
            </a:r>
            <a:pPr algn="l" indent="0" marL="0">
              <a:lnSpc>
                <a:spcPct val="162000"/>
              </a:lnSpc>
              <a:buNone/>
            </a:pPr>
            <a:r>
              <a:rPr lang="en-US" sz="2550" dirty="0">
                <a:solidFill>
                  <a:srgbClr val="25281F"/>
                </a:solidFill>
                <a:latin typeface="Arial" pitchFamily="34" charset="0"/>
                <a:ea typeface="Arial" pitchFamily="34" charset="-122"/>
                <a:cs typeface="Arial" pitchFamily="34" charset="-120"/>
              </a:rPr>
              <a:t>— 실시간 현황 대시보드</a:t>
            </a:r>
            <a:endParaRPr lang="en-US" sz="2550" dirty="0"/>
          </a:p>
        </p:txBody>
      </p:sp>
      <p:sp>
        <p:nvSpPr>
          <p:cNvPr id="11" name="Shape 9"/>
          <p:cNvSpPr/>
          <p:nvPr/>
        </p:nvSpPr>
        <p:spPr>
          <a:xfrm>
            <a:off x="1333500" y="7539410"/>
            <a:ext cx="457200" cy="457200"/>
          </a:xfrm>
          <a:prstGeom prst="roundRect">
            <a:avLst>
              <a:gd name="adj" fmla="val 27083"/>
            </a:avLst>
          </a:prstGeom>
          <a:solidFill>
            <a:srgbClr val="CFE01D"/>
          </a:solidFill>
          <a:ln w="28575">
            <a:solidFill>
              <a:srgbClr val="161814"/>
            </a:solidFill>
            <a:prstDash val="solid"/>
          </a:ln>
        </p:spPr>
      </p:sp>
      <p:sp>
        <p:nvSpPr>
          <p:cNvPr id="12" name="Text 10"/>
          <p:cNvSpPr/>
          <p:nvPr/>
        </p:nvSpPr>
        <p:spPr>
          <a:xfrm>
            <a:off x="1323975" y="7567985"/>
            <a:ext cx="476250" cy="438150"/>
          </a:xfrm>
          <a:prstGeom prst="rect">
            <a:avLst/>
          </a:prstGeom>
          <a:noFill/>
          <a:ln/>
        </p:spPr>
        <p:txBody>
          <a:bodyPr wrap="square" lIns="25400" tIns="25400" rIns="25400" bIns="25400" rtlCol="0" anchor="ctr">
            <a:normAutofit/>
          </a:bodyPr>
          <a:lstStyle/>
          <a:p>
            <a:pPr algn="ctr" indent="0" marL="0">
              <a:lnSpc>
                <a:spcPct val="162000"/>
              </a:lnSpc>
              <a:buNone/>
            </a:pPr>
            <a:r>
              <a:rPr lang="en-US" sz="1800" b="1" dirty="0">
                <a:solidFill>
                  <a:srgbClr val="161814"/>
                </a:solidFill>
                <a:latin typeface="Courier New" pitchFamily="34" charset="0"/>
                <a:ea typeface="Courier New" pitchFamily="34" charset="-122"/>
                <a:cs typeface="Courier New" pitchFamily="34" charset="-120"/>
              </a:rPr>
              <a:t>3</a:t>
            </a:r>
            <a:endParaRPr lang="en-US" sz="1800" dirty="0"/>
          </a:p>
        </p:txBody>
      </p:sp>
      <p:sp>
        <p:nvSpPr>
          <p:cNvPr id="13" name="Text 11"/>
          <p:cNvSpPr/>
          <p:nvPr/>
        </p:nvSpPr>
        <p:spPr>
          <a:xfrm>
            <a:off x="2000250" y="7505700"/>
            <a:ext cx="5155856" cy="562719"/>
          </a:xfrm>
          <a:prstGeom prst="rect">
            <a:avLst/>
          </a:prstGeom>
          <a:noFill/>
          <a:ln/>
        </p:spPr>
        <p:txBody>
          <a:bodyPr wrap="square" lIns="25400" tIns="25400" rIns="25400" bIns="25400" rtlCol="0" anchor="t">
            <a:normAutofit/>
          </a:bodyPr>
          <a:lstStyle/>
          <a:p>
            <a:pPr algn="l" indent="0" marL="0">
              <a:lnSpc>
                <a:spcPct val="162000"/>
              </a:lnSpc>
              <a:buNone/>
            </a:pPr>
            <a:r>
              <a:rPr lang="en-US" sz="2550" b="1" dirty="0">
                <a:solidFill>
                  <a:srgbClr val="161814"/>
                </a:solidFill>
                <a:latin typeface="Arial" pitchFamily="34" charset="0"/>
                <a:ea typeface="Arial" pitchFamily="34" charset="-122"/>
                <a:cs typeface="Arial" pitchFamily="34" charset="-120"/>
              </a:rPr>
              <a:t>급여 담당 </a:t>
            </a:r>
            <a:pPr algn="l" indent="0" marL="0">
              <a:lnSpc>
                <a:spcPct val="162000"/>
              </a:lnSpc>
              <a:buNone/>
            </a:pPr>
            <a:r>
              <a:rPr lang="en-US" sz="2550" dirty="0">
                <a:solidFill>
                  <a:srgbClr val="25281F"/>
                </a:solidFill>
                <a:latin typeface="Arial" pitchFamily="34" charset="0"/>
                <a:ea typeface="Arial" pitchFamily="34" charset="-122"/>
                <a:cs typeface="Arial" pitchFamily="34" charset="-120"/>
              </a:rPr>
              <a:t>— 집계 데이터 바로 내보내기</a:t>
            </a:r>
            <a:endParaRPr lang="en-US" sz="2550" dirty="0"/>
          </a:p>
        </p:txBody>
      </p:sp>
      <p:sp>
        <p:nvSpPr>
          <p:cNvPr id="14" name="Shape 12"/>
          <p:cNvSpPr/>
          <p:nvPr/>
        </p:nvSpPr>
        <p:spPr>
          <a:xfrm>
            <a:off x="9896401" y="3497238"/>
            <a:ext cx="7058025" cy="5281613"/>
          </a:xfrm>
          <a:prstGeom prst="roundRect">
            <a:avLst>
              <a:gd name="adj" fmla="val 4328"/>
            </a:avLst>
          </a:prstGeom>
          <a:solidFill>
            <a:srgbClr val="FFFFFF"/>
          </a:solidFill>
          <a:ln w="28575">
            <a:solidFill>
              <a:srgbClr val="161814"/>
            </a:solidFill>
            <a:prstDash val="solid"/>
          </a:ln>
          <a:effectLst>
            <a:outerShdw sx="100000" sy="100000" kx="0" ky="0" algn="bl" rotWithShape="0" blurRad="101600" dist="121233" dir="2700000">
              <a:srgbClr val="161814">
                <a:alpha val="100000"/>
              </a:srgbClr>
            </a:outerShdw>
          </a:effectLst>
        </p:spPr>
      </p:sp>
      <p:sp>
        <p:nvSpPr>
          <p:cNvPr id="15" name="Shape 13"/>
          <p:cNvSpPr/>
          <p:nvPr/>
        </p:nvSpPr>
        <p:spPr>
          <a:xfrm>
            <a:off x="9924976" y="3525813"/>
            <a:ext cx="7000875" cy="827484"/>
          </a:xfrm>
          <a:prstGeom prst="rect">
            <a:avLst/>
          </a:prstGeom>
          <a:solidFill>
            <a:srgbClr val="161814"/>
          </a:solidFill>
          <a:ln/>
        </p:spPr>
      </p:sp>
      <p:sp>
        <p:nvSpPr>
          <p:cNvPr id="16" name="Text 14"/>
          <p:cNvSpPr/>
          <p:nvPr/>
        </p:nvSpPr>
        <p:spPr>
          <a:xfrm>
            <a:off x="10210726" y="3754413"/>
            <a:ext cx="1326207"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FDFDF8"/>
                </a:solidFill>
                <a:latin typeface="Arial" pitchFamily="34" charset="0"/>
                <a:ea typeface="Arial" pitchFamily="34" charset="-122"/>
                <a:cs typeface="Arial" pitchFamily="34" charset="-120"/>
              </a:rPr>
              <a:t>근태 대시보드</a:t>
            </a:r>
            <a:endParaRPr lang="en-US" sz="1800" dirty="0"/>
          </a:p>
        </p:txBody>
      </p:sp>
      <p:sp>
        <p:nvSpPr>
          <p:cNvPr id="17" name="Text 15"/>
          <p:cNvSpPr/>
          <p:nvPr/>
        </p:nvSpPr>
        <p:spPr>
          <a:xfrm>
            <a:off x="16244590" y="3754413"/>
            <a:ext cx="471711"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CFE01D"/>
                </a:solidFill>
                <a:latin typeface="Courier New" pitchFamily="34" charset="0"/>
                <a:ea typeface="Courier New" pitchFamily="34" charset="-122"/>
                <a:cs typeface="Courier New" pitchFamily="34" charset="-120"/>
              </a:rPr>
              <a:t>오늘</a:t>
            </a:r>
            <a:endParaRPr lang="en-US" sz="1800" dirty="0"/>
          </a:p>
        </p:txBody>
      </p:sp>
      <p:sp>
        <p:nvSpPr>
          <p:cNvPr id="18" name="Shape 16"/>
          <p:cNvSpPr/>
          <p:nvPr/>
        </p:nvSpPr>
        <p:spPr>
          <a:xfrm>
            <a:off x="10248826" y="4677147"/>
            <a:ext cx="2003375" cy="1632496"/>
          </a:xfrm>
          <a:prstGeom prst="roundRect">
            <a:avLst>
              <a:gd name="adj" fmla="val 9335"/>
            </a:avLst>
          </a:prstGeom>
          <a:solidFill>
            <a:srgbClr val="F9FBE7"/>
          </a:solidFill>
          <a:ln/>
        </p:spPr>
      </p:sp>
      <p:sp>
        <p:nvSpPr>
          <p:cNvPr id="19" name="Text 17"/>
          <p:cNvSpPr/>
          <p:nvPr/>
        </p:nvSpPr>
        <p:spPr>
          <a:xfrm>
            <a:off x="10477426" y="4905747"/>
            <a:ext cx="1622375"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565B4B"/>
                </a:solidFill>
                <a:latin typeface="Arial" pitchFamily="34" charset="0"/>
                <a:ea typeface="Arial" pitchFamily="34" charset="-122"/>
                <a:cs typeface="Arial" pitchFamily="34" charset="-120"/>
              </a:rPr>
              <a:t>출근</a:t>
            </a:r>
            <a:endParaRPr lang="en-US" sz="1800" dirty="0"/>
          </a:p>
        </p:txBody>
      </p:sp>
      <p:sp>
        <p:nvSpPr>
          <p:cNvPr id="20" name="Text 18"/>
          <p:cNvSpPr/>
          <p:nvPr/>
        </p:nvSpPr>
        <p:spPr>
          <a:xfrm>
            <a:off x="10477426" y="5371281"/>
            <a:ext cx="1622375" cy="747861"/>
          </a:xfrm>
          <a:prstGeom prst="rect">
            <a:avLst/>
          </a:prstGeom>
          <a:noFill/>
          <a:ln/>
        </p:spPr>
        <p:txBody>
          <a:bodyPr wrap="square" lIns="25400" tIns="25400" rIns="25400" bIns="25400" rtlCol="0" anchor="t">
            <a:normAutofit/>
          </a:bodyPr>
          <a:lstStyle/>
          <a:p>
            <a:pPr algn="l" indent="0" marL="0">
              <a:lnSpc>
                <a:spcPct val="162000"/>
              </a:lnSpc>
              <a:buNone/>
            </a:pPr>
            <a:r>
              <a:rPr lang="en-US" sz="3450" b="1" dirty="0">
                <a:solidFill>
                  <a:srgbClr val="161814"/>
                </a:solidFill>
                <a:latin typeface="Courier New" pitchFamily="34" charset="0"/>
                <a:ea typeface="Courier New" pitchFamily="34" charset="-122"/>
                <a:cs typeface="Courier New" pitchFamily="34" charset="-120"/>
              </a:rPr>
              <a:t>182</a:t>
            </a:r>
            <a:endParaRPr lang="en-US" sz="3450" dirty="0"/>
          </a:p>
        </p:txBody>
      </p:sp>
      <p:sp>
        <p:nvSpPr>
          <p:cNvPr id="21" name="Shape 19"/>
          <p:cNvSpPr/>
          <p:nvPr/>
        </p:nvSpPr>
        <p:spPr>
          <a:xfrm>
            <a:off x="12423651" y="4677147"/>
            <a:ext cx="2003450" cy="1632496"/>
          </a:xfrm>
          <a:prstGeom prst="roundRect">
            <a:avLst>
              <a:gd name="adj" fmla="val 9335"/>
            </a:avLst>
          </a:prstGeom>
          <a:solidFill>
            <a:srgbClr val="F6F6F1"/>
          </a:solidFill>
          <a:ln/>
        </p:spPr>
      </p:sp>
      <p:sp>
        <p:nvSpPr>
          <p:cNvPr id="22" name="Text 20"/>
          <p:cNvSpPr/>
          <p:nvPr/>
        </p:nvSpPr>
        <p:spPr>
          <a:xfrm>
            <a:off x="12652251" y="4905747"/>
            <a:ext cx="1622450"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565B4B"/>
                </a:solidFill>
                <a:latin typeface="Arial" pitchFamily="34" charset="0"/>
                <a:ea typeface="Arial" pitchFamily="34" charset="-122"/>
                <a:cs typeface="Arial" pitchFamily="34" charset="-120"/>
              </a:rPr>
              <a:t>휴가</a:t>
            </a:r>
            <a:endParaRPr lang="en-US" sz="1800" dirty="0"/>
          </a:p>
        </p:txBody>
      </p:sp>
      <p:sp>
        <p:nvSpPr>
          <p:cNvPr id="23" name="Text 21"/>
          <p:cNvSpPr/>
          <p:nvPr/>
        </p:nvSpPr>
        <p:spPr>
          <a:xfrm>
            <a:off x="12652251" y="5371281"/>
            <a:ext cx="1622450" cy="747861"/>
          </a:xfrm>
          <a:prstGeom prst="rect">
            <a:avLst/>
          </a:prstGeom>
          <a:noFill/>
          <a:ln/>
        </p:spPr>
        <p:txBody>
          <a:bodyPr wrap="square" lIns="25400" tIns="25400" rIns="25400" bIns="25400" rtlCol="0" anchor="t">
            <a:normAutofit/>
          </a:bodyPr>
          <a:lstStyle/>
          <a:p>
            <a:pPr algn="l" indent="0" marL="0">
              <a:lnSpc>
                <a:spcPct val="162000"/>
              </a:lnSpc>
              <a:buNone/>
            </a:pPr>
            <a:r>
              <a:rPr lang="en-US" sz="3450" b="1" dirty="0">
                <a:solidFill>
                  <a:srgbClr val="161814"/>
                </a:solidFill>
                <a:latin typeface="Courier New" pitchFamily="34" charset="0"/>
                <a:ea typeface="Courier New" pitchFamily="34" charset="-122"/>
                <a:cs typeface="Courier New" pitchFamily="34" charset="-120"/>
              </a:rPr>
              <a:t>12</a:t>
            </a:r>
            <a:endParaRPr lang="en-US" sz="3450" dirty="0"/>
          </a:p>
        </p:txBody>
      </p:sp>
      <p:sp>
        <p:nvSpPr>
          <p:cNvPr id="24" name="Shape 22"/>
          <p:cNvSpPr/>
          <p:nvPr/>
        </p:nvSpPr>
        <p:spPr>
          <a:xfrm>
            <a:off x="14598551" y="4677147"/>
            <a:ext cx="2003450" cy="1632496"/>
          </a:xfrm>
          <a:prstGeom prst="roundRect">
            <a:avLst>
              <a:gd name="adj" fmla="val 9335"/>
            </a:avLst>
          </a:prstGeom>
          <a:solidFill>
            <a:srgbClr val="F6F6F1"/>
          </a:solidFill>
          <a:ln/>
        </p:spPr>
      </p:sp>
      <p:sp>
        <p:nvSpPr>
          <p:cNvPr id="25" name="Text 23"/>
          <p:cNvSpPr/>
          <p:nvPr/>
        </p:nvSpPr>
        <p:spPr>
          <a:xfrm>
            <a:off x="14827151" y="4905747"/>
            <a:ext cx="1622450"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565B4B"/>
                </a:solidFill>
                <a:latin typeface="Arial" pitchFamily="34" charset="0"/>
                <a:ea typeface="Arial" pitchFamily="34" charset="-122"/>
                <a:cs typeface="Arial" pitchFamily="34" charset="-120"/>
              </a:rPr>
              <a:t>초과</a:t>
            </a:r>
            <a:endParaRPr lang="en-US" sz="1800" dirty="0"/>
          </a:p>
        </p:txBody>
      </p:sp>
      <p:sp>
        <p:nvSpPr>
          <p:cNvPr id="26" name="Text 24"/>
          <p:cNvSpPr/>
          <p:nvPr/>
        </p:nvSpPr>
        <p:spPr>
          <a:xfrm>
            <a:off x="14827151" y="5371281"/>
            <a:ext cx="1622450" cy="747861"/>
          </a:xfrm>
          <a:prstGeom prst="rect">
            <a:avLst/>
          </a:prstGeom>
          <a:noFill/>
          <a:ln/>
        </p:spPr>
        <p:txBody>
          <a:bodyPr wrap="square" lIns="25400" tIns="25400" rIns="25400" bIns="25400" rtlCol="0" anchor="t">
            <a:normAutofit/>
          </a:bodyPr>
          <a:lstStyle/>
          <a:p>
            <a:pPr algn="l" indent="0" marL="0">
              <a:lnSpc>
                <a:spcPct val="162000"/>
              </a:lnSpc>
              <a:buNone/>
            </a:pPr>
            <a:r>
              <a:rPr lang="en-US" sz="3450" b="1" dirty="0">
                <a:solidFill>
                  <a:srgbClr val="FF8E01"/>
                </a:solidFill>
                <a:latin typeface="Courier New" pitchFamily="34" charset="0"/>
                <a:ea typeface="Courier New" pitchFamily="34" charset="-122"/>
                <a:cs typeface="Courier New" pitchFamily="34" charset="-120"/>
              </a:rPr>
              <a:t>7</a:t>
            </a:r>
            <a:endParaRPr lang="en-US" sz="3450" dirty="0"/>
          </a:p>
        </p:txBody>
      </p:sp>
      <p:sp>
        <p:nvSpPr>
          <p:cNvPr id="27" name="Shape 25"/>
          <p:cNvSpPr/>
          <p:nvPr/>
        </p:nvSpPr>
        <p:spPr>
          <a:xfrm>
            <a:off x="10248826" y="6519193"/>
            <a:ext cx="6353175" cy="848841"/>
          </a:xfrm>
          <a:prstGeom prst="roundRect">
            <a:avLst>
              <a:gd name="adj" fmla="val 17954"/>
            </a:avLst>
          </a:prstGeom>
          <a:ln w="14288">
            <a:solidFill>
              <a:srgbClr val="DEE0D6"/>
            </a:solidFill>
            <a:prstDash val="solid"/>
          </a:ln>
        </p:spPr>
      </p:sp>
      <p:sp>
        <p:nvSpPr>
          <p:cNvPr id="28" name="Text 26"/>
          <p:cNvSpPr/>
          <p:nvPr/>
        </p:nvSpPr>
        <p:spPr>
          <a:xfrm>
            <a:off x="10491713" y="6743030"/>
            <a:ext cx="1538436"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25281F"/>
                </a:solidFill>
                <a:latin typeface="Arial" pitchFamily="34" charset="0"/>
                <a:ea typeface="Arial" pitchFamily="34" charset="-122"/>
                <a:cs typeface="Arial" pitchFamily="34" charset="-120"/>
              </a:rPr>
              <a:t>김OO · 영업팀</a:t>
            </a:r>
            <a:endParaRPr lang="en-US" sz="1950" dirty="0"/>
          </a:p>
        </p:txBody>
      </p:sp>
      <p:sp>
        <p:nvSpPr>
          <p:cNvPr id="29" name="Text 27"/>
          <p:cNvSpPr/>
          <p:nvPr/>
        </p:nvSpPr>
        <p:spPr>
          <a:xfrm>
            <a:off x="15038933" y="6743030"/>
            <a:ext cx="139638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849015"/>
                </a:solidFill>
                <a:latin typeface="Courier New" pitchFamily="34" charset="0"/>
                <a:ea typeface="Courier New" pitchFamily="34" charset="-122"/>
                <a:cs typeface="Courier New" pitchFamily="34" charset="-120"/>
              </a:rPr>
              <a:t>09:02 출근</a:t>
            </a:r>
            <a:endParaRPr lang="en-US" sz="1950" dirty="0"/>
          </a:p>
        </p:txBody>
      </p:sp>
      <p:sp>
        <p:nvSpPr>
          <p:cNvPr id="30" name="Shape 28"/>
          <p:cNvSpPr/>
          <p:nvPr/>
        </p:nvSpPr>
        <p:spPr>
          <a:xfrm>
            <a:off x="10248826" y="7577584"/>
            <a:ext cx="6353175" cy="848841"/>
          </a:xfrm>
          <a:prstGeom prst="roundRect">
            <a:avLst>
              <a:gd name="adj" fmla="val 17954"/>
            </a:avLst>
          </a:prstGeom>
          <a:ln w="14288">
            <a:solidFill>
              <a:srgbClr val="DEE0D6"/>
            </a:solidFill>
            <a:prstDash val="solid"/>
          </a:ln>
        </p:spPr>
      </p:sp>
      <p:sp>
        <p:nvSpPr>
          <p:cNvPr id="31" name="Text 29"/>
          <p:cNvSpPr/>
          <p:nvPr/>
        </p:nvSpPr>
        <p:spPr>
          <a:xfrm>
            <a:off x="10491713" y="7801421"/>
            <a:ext cx="1538436"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25281F"/>
                </a:solidFill>
                <a:latin typeface="Arial" pitchFamily="34" charset="0"/>
                <a:ea typeface="Arial" pitchFamily="34" charset="-122"/>
                <a:cs typeface="Arial" pitchFamily="34" charset="-120"/>
              </a:rPr>
              <a:t>이OO · 개발팀</a:t>
            </a:r>
            <a:endParaRPr lang="en-US" sz="1950" dirty="0"/>
          </a:p>
        </p:txBody>
      </p:sp>
      <p:sp>
        <p:nvSpPr>
          <p:cNvPr id="32" name="Text 30"/>
          <p:cNvSpPr/>
          <p:nvPr/>
        </p:nvSpPr>
        <p:spPr>
          <a:xfrm>
            <a:off x="15038933" y="7801421"/>
            <a:ext cx="139638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FF8E01"/>
                </a:solidFill>
                <a:latin typeface="Courier New" pitchFamily="34" charset="0"/>
                <a:ea typeface="Courier New" pitchFamily="34" charset="-122"/>
                <a:cs typeface="Courier New" pitchFamily="34" charset="-120"/>
              </a:rPr>
              <a:t>+2.5h 초과</a:t>
            </a:r>
            <a:endParaRPr lang="en-US" sz="1950" dirty="0"/>
          </a:p>
        </p:txBody>
      </p:sp>
      <p:sp>
        <p:nvSpPr>
          <p:cNvPr id="33" name="Text 31"/>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03</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950491"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849015"/>
                </a:solidFill>
                <a:latin typeface="Courier New" pitchFamily="34" charset="0"/>
                <a:ea typeface="Courier New" pitchFamily="34" charset="-122"/>
                <a:cs typeface="Courier New" pitchFamily="34" charset="-120"/>
              </a:rPr>
              <a:t>기능 01</a:t>
            </a:r>
            <a:endParaRPr lang="en-US" sz="1950" dirty="0"/>
          </a:p>
        </p:txBody>
      </p:sp>
      <p:sp>
        <p:nvSpPr>
          <p:cNvPr id="3" name="Text 1"/>
          <p:cNvSpPr/>
          <p:nvPr/>
        </p:nvSpPr>
        <p:spPr>
          <a:xfrm>
            <a:off x="2398291" y="1028700"/>
            <a:ext cx="2838986"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9A9E8C"/>
                </a:solidFill>
                <a:latin typeface="Arial" pitchFamily="34" charset="0"/>
                <a:ea typeface="Arial" pitchFamily="34" charset="-122"/>
                <a:cs typeface="Arial" pitchFamily="34" charset="-120"/>
              </a:rPr>
              <a:t>DIGITAL CHECK-IN</a:t>
            </a:r>
            <a:endParaRPr lang="en-US" sz="1950" dirty="0"/>
          </a:p>
        </p:txBody>
      </p:sp>
      <p:sp>
        <p:nvSpPr>
          <p:cNvPr id="4" name="Text 2"/>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종이 출퇴근 카드, </a:t>
            </a:r>
            <a:pPr algn="l" indent="0" marL="0">
              <a:lnSpc>
                <a:spcPct val="108000"/>
              </a:lnSpc>
              <a:buNone/>
            </a:pPr>
            <a:r>
              <a:rPr lang="en-US" sz="6300" b="1" spc="-220" kern="0" dirty="0">
                <a:solidFill>
                  <a:srgbClr val="161814"/>
                </a:solidFill>
                <a:highlight>
                  <a:srgbClr val="CFE01D"/>
                </a:highlight>
                <a:latin typeface="Arial" pitchFamily="34" charset="0"/>
                <a:ea typeface="Arial" pitchFamily="34" charset="-122"/>
                <a:cs typeface="Arial" pitchFamily="34" charset="-120"/>
              </a:rPr>
              <a:t>폐지</a:t>
            </a:r>
            <a:endParaRPr lang="en-US" sz="6300" dirty="0"/>
          </a:p>
        </p:txBody>
      </p:sp>
      <p:sp>
        <p:nvSpPr>
          <p:cNvPr id="5" name="Text 3"/>
          <p:cNvSpPr/>
          <p:nvPr/>
        </p:nvSpPr>
        <p:spPr>
          <a:xfrm>
            <a:off x="1333500" y="2713062"/>
            <a:ext cx="13411200" cy="535260"/>
          </a:xfrm>
          <a:prstGeom prst="rect">
            <a:avLst/>
          </a:prstGeom>
          <a:noFill/>
          <a:ln/>
        </p:spPr>
        <p:txBody>
          <a:bodyPr wrap="square" lIns="25400" tIns="25400" rIns="25400" bIns="25400" rtlCol="0" anchor="t">
            <a:normAutofit/>
          </a:bodyPr>
          <a:lstStyle/>
          <a:p>
            <a:pPr algn="l" indent="0" marL="0">
              <a:lnSpc>
                <a:spcPct val="145000"/>
              </a:lnSpc>
              <a:buNone/>
            </a:pPr>
            <a:r>
              <a:rPr lang="en-US" sz="2700" dirty="0">
                <a:solidFill>
                  <a:srgbClr val="565B4B"/>
                </a:solidFill>
                <a:latin typeface="Arial" pitchFamily="34" charset="0"/>
                <a:ea typeface="Arial" pitchFamily="34" charset="-122"/>
                <a:cs typeface="Arial" pitchFamily="34" charset="-120"/>
              </a:rPr>
              <a:t>QR·GPS 기반 모바일 체크인으로 출퇴근 기록이 곧바로 디지털 데이터가 됩니다.</a:t>
            </a:r>
            <a:endParaRPr lang="en-US" sz="2700" dirty="0"/>
          </a:p>
        </p:txBody>
      </p:sp>
      <p:sp>
        <p:nvSpPr>
          <p:cNvPr id="6" name="Shape 4"/>
          <p:cNvSpPr/>
          <p:nvPr/>
        </p:nvSpPr>
        <p:spPr>
          <a:xfrm>
            <a:off x="1333500" y="3743623"/>
            <a:ext cx="4953000" cy="5514677"/>
          </a:xfrm>
          <a:prstGeom prst="roundRect">
            <a:avLst>
              <a:gd name="adj" fmla="val 4615"/>
            </a:avLst>
          </a:prstGeom>
          <a:solidFill>
            <a:srgbClr val="FFFFFF"/>
          </a:solidFill>
          <a:ln w="28575">
            <a:solidFill>
              <a:srgbClr val="161814"/>
            </a:solidFill>
            <a:prstDash val="solid"/>
          </a:ln>
          <a:effectLst>
            <a:outerShdw sx="100000" sy="100000" kx="0" ky="0" algn="bl" rotWithShape="0" blurRad="101600" dist="80822" dir="2700000">
              <a:srgbClr val="161814">
                <a:alpha val="100000"/>
              </a:srgbClr>
            </a:outerShdw>
          </a:effectLst>
        </p:spPr>
      </p:sp>
      <p:sp>
        <p:nvSpPr>
          <p:cNvPr id="7" name="Text 5"/>
          <p:cNvSpPr/>
          <p:nvPr/>
        </p:nvSpPr>
        <p:spPr>
          <a:xfrm>
            <a:off x="1781175" y="4191298"/>
            <a:ext cx="4179379"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849015"/>
                </a:solidFill>
                <a:latin typeface="Courier New" pitchFamily="34" charset="0"/>
                <a:ea typeface="Courier New" pitchFamily="34" charset="-122"/>
                <a:cs typeface="Courier New" pitchFamily="34" charset="-120"/>
              </a:rPr>
              <a:t>QR</a:t>
            </a:r>
            <a:endParaRPr lang="en-US" sz="2250" dirty="0"/>
          </a:p>
        </p:txBody>
      </p:sp>
      <p:sp>
        <p:nvSpPr>
          <p:cNvPr id="8" name="Text 6"/>
          <p:cNvSpPr/>
          <p:nvPr/>
        </p:nvSpPr>
        <p:spPr>
          <a:xfrm>
            <a:off x="1781175" y="7321748"/>
            <a:ext cx="4179379" cy="593527"/>
          </a:xfrm>
          <a:prstGeom prst="rect">
            <a:avLst/>
          </a:prstGeom>
          <a:noFill/>
          <a:ln/>
        </p:spPr>
        <p:txBody>
          <a:bodyPr wrap="square" lIns="25400" tIns="25400" rIns="25400" bIns="25400" rtlCol="0" anchor="t">
            <a:normAutofit/>
          </a:bodyPr>
          <a:lstStyle/>
          <a:p>
            <a:pPr algn="l" indent="0" marL="0">
              <a:lnSpc>
                <a:spcPct val="162000"/>
              </a:lnSpc>
              <a:buNone/>
            </a:pPr>
            <a:r>
              <a:rPr lang="en-US" sz="2700" b="1" dirty="0">
                <a:solidFill>
                  <a:srgbClr val="161814"/>
                </a:solidFill>
                <a:latin typeface="Arial" pitchFamily="34" charset="0"/>
                <a:ea typeface="Arial" pitchFamily="34" charset="-122"/>
                <a:cs typeface="Arial" pitchFamily="34" charset="-120"/>
              </a:rPr>
              <a:t>QR 출퇴근</a:t>
            </a:r>
            <a:endParaRPr lang="en-US" sz="2700" dirty="0"/>
          </a:p>
        </p:txBody>
      </p:sp>
      <p:sp>
        <p:nvSpPr>
          <p:cNvPr id="9" name="Text 7"/>
          <p:cNvSpPr/>
          <p:nvPr/>
        </p:nvSpPr>
        <p:spPr>
          <a:xfrm>
            <a:off x="1781175" y="8010525"/>
            <a:ext cx="4179379" cy="838200"/>
          </a:xfrm>
          <a:prstGeom prst="rect">
            <a:avLst/>
          </a:prstGeom>
          <a:noFill/>
          <a:ln/>
        </p:spPr>
        <p:txBody>
          <a:bodyPr wrap="square" lIns="25400" tIns="25400" rIns="25400" bIns="25400" rtlCol="0" anchor="t">
            <a:normAutofit/>
          </a:bodyPr>
          <a:lstStyle/>
          <a:p>
            <a:pPr algn="l" indent="0" marL="0">
              <a:lnSpc>
                <a:spcPct val="150000"/>
              </a:lnSpc>
              <a:buNone/>
            </a:pPr>
            <a:r>
              <a:rPr lang="en-US" sz="2100" dirty="0">
                <a:solidFill>
                  <a:srgbClr val="565B4B"/>
                </a:solidFill>
                <a:latin typeface="Arial" pitchFamily="34" charset="0"/>
                <a:ea typeface="Arial" pitchFamily="34" charset="-122"/>
                <a:cs typeface="Arial" pitchFamily="34" charset="-120"/>
              </a:rPr>
              <a:t>사무실 QR 스캔 한 번으로 1초 만에 기록.</a:t>
            </a:r>
            <a:endParaRPr lang="en-US" sz="2100" dirty="0"/>
          </a:p>
        </p:txBody>
      </p:sp>
      <p:sp>
        <p:nvSpPr>
          <p:cNvPr id="10" name="Shape 8"/>
          <p:cNvSpPr/>
          <p:nvPr/>
        </p:nvSpPr>
        <p:spPr>
          <a:xfrm>
            <a:off x="6667500" y="3743623"/>
            <a:ext cx="4953000" cy="5514677"/>
          </a:xfrm>
          <a:prstGeom prst="roundRect">
            <a:avLst>
              <a:gd name="adj" fmla="val 4615"/>
            </a:avLst>
          </a:prstGeom>
          <a:solidFill>
            <a:srgbClr val="FFFFFF"/>
          </a:solidFill>
          <a:ln w="28575">
            <a:solidFill>
              <a:srgbClr val="161814"/>
            </a:solidFill>
            <a:prstDash val="solid"/>
          </a:ln>
          <a:effectLst>
            <a:outerShdw sx="100000" sy="100000" kx="0" ky="0" algn="bl" rotWithShape="0" blurRad="101600" dist="80822" dir="2700000">
              <a:srgbClr val="161814">
                <a:alpha val="100000"/>
              </a:srgbClr>
            </a:outerShdw>
          </a:effectLst>
        </p:spPr>
      </p:sp>
      <p:sp>
        <p:nvSpPr>
          <p:cNvPr id="11" name="Text 9"/>
          <p:cNvSpPr/>
          <p:nvPr/>
        </p:nvSpPr>
        <p:spPr>
          <a:xfrm>
            <a:off x="7115175" y="4191298"/>
            <a:ext cx="4179379"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849015"/>
                </a:solidFill>
                <a:latin typeface="Courier New" pitchFamily="34" charset="0"/>
                <a:ea typeface="Courier New" pitchFamily="34" charset="-122"/>
                <a:cs typeface="Courier New" pitchFamily="34" charset="-120"/>
              </a:rPr>
              <a:t>GPS</a:t>
            </a:r>
            <a:endParaRPr lang="en-US" sz="2250" dirty="0"/>
          </a:p>
        </p:txBody>
      </p:sp>
      <p:sp>
        <p:nvSpPr>
          <p:cNvPr id="12" name="Text 10"/>
          <p:cNvSpPr/>
          <p:nvPr/>
        </p:nvSpPr>
        <p:spPr>
          <a:xfrm>
            <a:off x="7115175" y="7321748"/>
            <a:ext cx="4179379" cy="593527"/>
          </a:xfrm>
          <a:prstGeom prst="rect">
            <a:avLst/>
          </a:prstGeom>
          <a:noFill/>
          <a:ln/>
        </p:spPr>
        <p:txBody>
          <a:bodyPr wrap="square" lIns="25400" tIns="25400" rIns="25400" bIns="25400" rtlCol="0" anchor="t">
            <a:normAutofit/>
          </a:bodyPr>
          <a:lstStyle/>
          <a:p>
            <a:pPr algn="l" indent="0" marL="0">
              <a:lnSpc>
                <a:spcPct val="162000"/>
              </a:lnSpc>
              <a:buNone/>
            </a:pPr>
            <a:r>
              <a:rPr lang="en-US" sz="2700" b="1" dirty="0">
                <a:solidFill>
                  <a:srgbClr val="161814"/>
                </a:solidFill>
                <a:latin typeface="Arial" pitchFamily="34" charset="0"/>
                <a:ea typeface="Arial" pitchFamily="34" charset="-122"/>
                <a:cs typeface="Arial" pitchFamily="34" charset="-120"/>
              </a:rPr>
              <a:t>위치 기반 체크</a:t>
            </a:r>
            <a:endParaRPr lang="en-US" sz="2700" dirty="0"/>
          </a:p>
        </p:txBody>
      </p:sp>
      <p:sp>
        <p:nvSpPr>
          <p:cNvPr id="13" name="Text 11"/>
          <p:cNvSpPr/>
          <p:nvPr/>
        </p:nvSpPr>
        <p:spPr>
          <a:xfrm>
            <a:off x="7115175" y="8010525"/>
            <a:ext cx="4179379" cy="838200"/>
          </a:xfrm>
          <a:prstGeom prst="rect">
            <a:avLst/>
          </a:prstGeom>
          <a:noFill/>
          <a:ln/>
        </p:spPr>
        <p:txBody>
          <a:bodyPr wrap="square" lIns="25400" tIns="25400" rIns="25400" bIns="25400" rtlCol="0" anchor="t">
            <a:normAutofit/>
          </a:bodyPr>
          <a:lstStyle/>
          <a:p>
            <a:pPr algn="l" indent="0" marL="0">
              <a:lnSpc>
                <a:spcPct val="150000"/>
              </a:lnSpc>
              <a:buNone/>
            </a:pPr>
            <a:r>
              <a:rPr lang="en-US" sz="2100" dirty="0">
                <a:solidFill>
                  <a:srgbClr val="565B4B"/>
                </a:solidFill>
                <a:latin typeface="Arial" pitchFamily="34" charset="0"/>
                <a:ea typeface="Arial" pitchFamily="34" charset="-122"/>
                <a:cs typeface="Arial" pitchFamily="34" charset="-120"/>
              </a:rPr>
              <a:t>지정 반경 안에서만 모바일 버튼으로 출퇴근.</a:t>
            </a:r>
            <a:endParaRPr lang="en-US" sz="2100" dirty="0"/>
          </a:p>
        </p:txBody>
      </p:sp>
      <p:sp>
        <p:nvSpPr>
          <p:cNvPr id="14" name="Shape 12"/>
          <p:cNvSpPr/>
          <p:nvPr/>
        </p:nvSpPr>
        <p:spPr>
          <a:xfrm>
            <a:off x="12001500" y="3743623"/>
            <a:ext cx="4953000" cy="5514677"/>
          </a:xfrm>
          <a:prstGeom prst="roundRect">
            <a:avLst>
              <a:gd name="adj" fmla="val 4615"/>
            </a:avLst>
          </a:prstGeom>
          <a:solidFill>
            <a:srgbClr val="161814"/>
          </a:solidFill>
          <a:ln w="28575">
            <a:solidFill>
              <a:srgbClr val="161814"/>
            </a:solidFill>
            <a:prstDash val="solid"/>
          </a:ln>
          <a:effectLst>
            <a:outerShdw sx="100000" sy="100000" kx="0" ky="0" algn="bl" rotWithShape="0" blurRad="101600" dist="80822" dir="2700000">
              <a:srgbClr val="CFE01D">
                <a:alpha val="100000"/>
              </a:srgbClr>
            </a:outerShdw>
          </a:effectLst>
        </p:spPr>
      </p:sp>
      <p:sp>
        <p:nvSpPr>
          <p:cNvPr id="15" name="Text 13"/>
          <p:cNvSpPr/>
          <p:nvPr/>
        </p:nvSpPr>
        <p:spPr>
          <a:xfrm>
            <a:off x="12449175" y="4191298"/>
            <a:ext cx="4179379"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LOG</a:t>
            </a:r>
            <a:endParaRPr lang="en-US" sz="2250" dirty="0"/>
          </a:p>
        </p:txBody>
      </p:sp>
      <p:sp>
        <p:nvSpPr>
          <p:cNvPr id="16" name="Text 14"/>
          <p:cNvSpPr/>
          <p:nvPr/>
        </p:nvSpPr>
        <p:spPr>
          <a:xfrm>
            <a:off x="12449175" y="7321748"/>
            <a:ext cx="4179379" cy="593527"/>
          </a:xfrm>
          <a:prstGeom prst="rect">
            <a:avLst/>
          </a:prstGeom>
          <a:noFill/>
          <a:ln/>
        </p:spPr>
        <p:txBody>
          <a:bodyPr wrap="square" lIns="25400" tIns="25400" rIns="25400" bIns="25400" rtlCol="0" anchor="t">
            <a:normAutofit/>
          </a:bodyPr>
          <a:lstStyle/>
          <a:p>
            <a:pPr algn="l" indent="0" marL="0">
              <a:lnSpc>
                <a:spcPct val="162000"/>
              </a:lnSpc>
              <a:buNone/>
            </a:pPr>
            <a:r>
              <a:rPr lang="en-US" sz="2700" b="1" dirty="0">
                <a:solidFill>
                  <a:srgbClr val="FDFDF8"/>
                </a:solidFill>
                <a:latin typeface="Arial" pitchFamily="34" charset="0"/>
                <a:ea typeface="Arial" pitchFamily="34" charset="-122"/>
                <a:cs typeface="Arial" pitchFamily="34" charset="-120"/>
              </a:rPr>
              <a:t>위변조 불가</a:t>
            </a:r>
            <a:endParaRPr lang="en-US" sz="2700" dirty="0"/>
          </a:p>
        </p:txBody>
      </p:sp>
      <p:sp>
        <p:nvSpPr>
          <p:cNvPr id="17" name="Text 15"/>
          <p:cNvSpPr/>
          <p:nvPr/>
        </p:nvSpPr>
        <p:spPr>
          <a:xfrm>
            <a:off x="12449175" y="8010525"/>
            <a:ext cx="4179379" cy="838200"/>
          </a:xfrm>
          <a:prstGeom prst="rect">
            <a:avLst/>
          </a:prstGeom>
          <a:noFill/>
          <a:ln/>
        </p:spPr>
        <p:txBody>
          <a:bodyPr wrap="square" lIns="25400" tIns="25400" rIns="25400" bIns="25400" rtlCol="0" anchor="t">
            <a:normAutofit/>
          </a:bodyPr>
          <a:lstStyle/>
          <a:p>
            <a:pPr algn="l" indent="0" marL="0">
              <a:lnSpc>
                <a:spcPct val="150000"/>
              </a:lnSpc>
              <a:buNone/>
            </a:pPr>
            <a:r>
              <a:rPr lang="en-US" sz="2100" dirty="0">
                <a:solidFill>
                  <a:srgbClr val="C2C5B6"/>
                </a:solidFill>
                <a:latin typeface="Arial" pitchFamily="34" charset="0"/>
                <a:ea typeface="Arial" pitchFamily="34" charset="-122"/>
                <a:cs typeface="Arial" pitchFamily="34" charset="-120"/>
              </a:rPr>
              <a:t>클라우드에 그대로 저장 — 분실·조작 걱정 제로.</a:t>
            </a:r>
            <a:endParaRPr lang="en-US" sz="2100" dirty="0"/>
          </a:p>
        </p:txBody>
      </p:sp>
      <p:sp>
        <p:nvSpPr>
          <p:cNvPr id="18" name="Text 16"/>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04</a:t>
            </a:r>
            <a:endParaRPr 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61814"/>
        </a:solidFill>
      </p:bgPr>
    </p:bg>
    <p:spTree>
      <p:nvGrpSpPr>
        <p:cNvPr id="1" name=""/>
        <p:cNvGrpSpPr/>
        <p:nvPr/>
      </p:nvGrpSpPr>
      <p:grpSpPr>
        <a:xfrm>
          <a:off x="0" y="0"/>
          <a:ext cx="0" cy="0"/>
          <a:chOff x="0" y="0"/>
          <a:chExt cx="0" cy="0"/>
        </a:xfrm>
      </p:grpSpPr>
      <p:sp>
        <p:nvSpPr>
          <p:cNvPr id="2" name="Text 0"/>
          <p:cNvSpPr/>
          <p:nvPr/>
        </p:nvSpPr>
        <p:spPr>
          <a:xfrm>
            <a:off x="1333500" y="1028700"/>
            <a:ext cx="950491"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CFE01D"/>
                </a:solidFill>
                <a:latin typeface="Courier New" pitchFamily="34" charset="0"/>
                <a:ea typeface="Courier New" pitchFamily="34" charset="-122"/>
                <a:cs typeface="Courier New" pitchFamily="34" charset="-120"/>
              </a:rPr>
              <a:t>기능 02</a:t>
            </a:r>
            <a:endParaRPr lang="en-US" sz="1950" dirty="0"/>
          </a:p>
        </p:txBody>
      </p:sp>
      <p:sp>
        <p:nvSpPr>
          <p:cNvPr id="3" name="Text 1"/>
          <p:cNvSpPr/>
          <p:nvPr/>
        </p:nvSpPr>
        <p:spPr>
          <a:xfrm>
            <a:off x="2398291" y="1028700"/>
            <a:ext cx="2568104"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757A68"/>
                </a:solidFill>
                <a:latin typeface="Arial" pitchFamily="34" charset="0"/>
                <a:ea typeface="Arial" pitchFamily="34" charset="-122"/>
                <a:cs typeface="Arial" pitchFamily="34" charset="-120"/>
              </a:rPr>
              <a:t>AUTO OVERTIME</a:t>
            </a:r>
            <a:endParaRPr lang="en-US" sz="1950" dirty="0"/>
          </a:p>
        </p:txBody>
      </p:sp>
      <p:sp>
        <p:nvSpPr>
          <p:cNvPr id="4" name="Text 2"/>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FDFDF8"/>
                </a:solidFill>
                <a:latin typeface="Arial" pitchFamily="34" charset="0"/>
                <a:ea typeface="Arial" pitchFamily="34" charset="-122"/>
                <a:cs typeface="Arial" pitchFamily="34" charset="-120"/>
              </a:rPr>
              <a:t>초과 근무, </a:t>
            </a:r>
            <a:pPr algn="l" indent="0" marL="0">
              <a:lnSpc>
                <a:spcPct val="108000"/>
              </a:lnSpc>
              <a:buNone/>
            </a:pPr>
            <a:r>
              <a:rPr lang="en-US" sz="6300" b="1" spc="-220" kern="0" dirty="0">
                <a:solidFill>
                  <a:srgbClr val="161814"/>
                </a:solidFill>
                <a:highlight>
                  <a:srgbClr val="CFE01D"/>
                </a:highlight>
                <a:latin typeface="Arial" pitchFamily="34" charset="0"/>
                <a:ea typeface="Arial" pitchFamily="34" charset="-122"/>
                <a:cs typeface="Arial" pitchFamily="34" charset="-120"/>
              </a:rPr>
              <a:t>자동 집계</a:t>
            </a:r>
            <a:endParaRPr lang="en-US" sz="6300" dirty="0"/>
          </a:p>
        </p:txBody>
      </p:sp>
      <p:sp>
        <p:nvSpPr>
          <p:cNvPr id="5" name="Text 3"/>
          <p:cNvSpPr/>
          <p:nvPr/>
        </p:nvSpPr>
        <p:spPr>
          <a:xfrm>
            <a:off x="1333500" y="2713062"/>
            <a:ext cx="12950190" cy="1032421"/>
          </a:xfrm>
          <a:prstGeom prst="rect">
            <a:avLst/>
          </a:prstGeom>
          <a:noFill/>
          <a:ln/>
        </p:spPr>
        <p:txBody>
          <a:bodyPr wrap="square" lIns="25400" tIns="25400" rIns="25400" bIns="25400" rtlCol="0" anchor="t">
            <a:normAutofit/>
          </a:bodyPr>
          <a:lstStyle/>
          <a:p>
            <a:pPr algn="l" indent="0" marL="0">
              <a:lnSpc>
                <a:spcPct val="145000"/>
              </a:lnSpc>
              <a:buNone/>
            </a:pPr>
            <a:r>
              <a:rPr lang="en-US" sz="2700" dirty="0">
                <a:solidFill>
                  <a:srgbClr val="C2C5B6"/>
                </a:solidFill>
                <a:latin typeface="Arial" pitchFamily="34" charset="0"/>
                <a:ea typeface="Arial" pitchFamily="34" charset="-122"/>
                <a:cs typeface="Arial" pitchFamily="34" charset="-120"/>
              </a:rPr>
              <a:t>출퇴근 데이터가 들어오는 순간, 초과·야간·휴일 근로가 규칙대로 분류되고 수당까지 계산됩니다.</a:t>
            </a:r>
            <a:endParaRPr lang="en-US" sz="2700" dirty="0"/>
          </a:p>
        </p:txBody>
      </p:sp>
      <p:sp>
        <p:nvSpPr>
          <p:cNvPr id="6" name="Shape 4"/>
          <p:cNvSpPr/>
          <p:nvPr/>
        </p:nvSpPr>
        <p:spPr>
          <a:xfrm>
            <a:off x="1333500" y="4937373"/>
            <a:ext cx="7863111" cy="1055712"/>
          </a:xfrm>
          <a:prstGeom prst="roundRect">
            <a:avLst>
              <a:gd name="adj" fmla="val 16240"/>
            </a:avLst>
          </a:prstGeom>
          <a:solidFill>
            <a:srgbClr val="FFFFFF">
              <a:alpha val="5000"/>
            </a:srgbClr>
          </a:solidFill>
          <a:ln w="14288">
            <a:solidFill>
              <a:srgbClr val="FFFFFF">
                <a:alpha val="14000"/>
              </a:srgbClr>
            </a:solidFill>
            <a:prstDash val="solid"/>
          </a:ln>
        </p:spPr>
      </p:sp>
      <p:sp>
        <p:nvSpPr>
          <p:cNvPr id="7" name="Text 5"/>
          <p:cNvSpPr/>
          <p:nvPr/>
        </p:nvSpPr>
        <p:spPr>
          <a:xfrm>
            <a:off x="1652588" y="5233764"/>
            <a:ext cx="53340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01</a:t>
            </a:r>
            <a:endParaRPr lang="en-US" sz="2250" dirty="0"/>
          </a:p>
        </p:txBody>
      </p:sp>
      <p:sp>
        <p:nvSpPr>
          <p:cNvPr id="8" name="Text 6"/>
          <p:cNvSpPr/>
          <p:nvPr/>
        </p:nvSpPr>
        <p:spPr>
          <a:xfrm>
            <a:off x="2338388" y="5218361"/>
            <a:ext cx="5408712"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근무 규칙 설정 — 소정·연장·야간·휴일 기준</a:t>
            </a:r>
            <a:endParaRPr lang="en-US" sz="2400" dirty="0"/>
          </a:p>
        </p:txBody>
      </p:sp>
      <p:sp>
        <p:nvSpPr>
          <p:cNvPr id="9" name="Shape 7"/>
          <p:cNvSpPr/>
          <p:nvPr/>
        </p:nvSpPr>
        <p:spPr>
          <a:xfrm>
            <a:off x="1333500" y="6221685"/>
            <a:ext cx="7863111" cy="1055712"/>
          </a:xfrm>
          <a:prstGeom prst="roundRect">
            <a:avLst>
              <a:gd name="adj" fmla="val 16240"/>
            </a:avLst>
          </a:prstGeom>
          <a:solidFill>
            <a:srgbClr val="FFFFFF">
              <a:alpha val="5000"/>
            </a:srgbClr>
          </a:solidFill>
          <a:ln w="14288">
            <a:solidFill>
              <a:srgbClr val="FFFFFF">
                <a:alpha val="14000"/>
              </a:srgbClr>
            </a:solidFill>
            <a:prstDash val="solid"/>
          </a:ln>
        </p:spPr>
      </p:sp>
      <p:sp>
        <p:nvSpPr>
          <p:cNvPr id="10" name="Text 8"/>
          <p:cNvSpPr/>
          <p:nvPr/>
        </p:nvSpPr>
        <p:spPr>
          <a:xfrm>
            <a:off x="1652588" y="6518077"/>
            <a:ext cx="53340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02</a:t>
            </a:r>
            <a:endParaRPr lang="en-US" sz="2250" dirty="0"/>
          </a:p>
        </p:txBody>
      </p:sp>
      <p:sp>
        <p:nvSpPr>
          <p:cNvPr id="11" name="Text 9"/>
          <p:cNvSpPr/>
          <p:nvPr/>
        </p:nvSpPr>
        <p:spPr>
          <a:xfrm>
            <a:off x="2338388" y="6502673"/>
            <a:ext cx="4780135"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출퇴근 데이터 자동 분류 + 가산율 반영</a:t>
            </a:r>
            <a:endParaRPr lang="en-US" sz="2400" dirty="0"/>
          </a:p>
        </p:txBody>
      </p:sp>
      <p:sp>
        <p:nvSpPr>
          <p:cNvPr id="12" name="Shape 10"/>
          <p:cNvSpPr/>
          <p:nvPr/>
        </p:nvSpPr>
        <p:spPr>
          <a:xfrm>
            <a:off x="1333500" y="7505998"/>
            <a:ext cx="7863111" cy="1055712"/>
          </a:xfrm>
          <a:prstGeom prst="roundRect">
            <a:avLst>
              <a:gd name="adj" fmla="val 16240"/>
            </a:avLst>
          </a:prstGeom>
          <a:solidFill>
            <a:srgbClr val="FFFFFF">
              <a:alpha val="5000"/>
            </a:srgbClr>
          </a:solidFill>
          <a:ln w="14288">
            <a:solidFill>
              <a:srgbClr val="FFFFFF">
                <a:alpha val="14000"/>
              </a:srgbClr>
            </a:solidFill>
            <a:prstDash val="solid"/>
          </a:ln>
        </p:spPr>
      </p:sp>
      <p:sp>
        <p:nvSpPr>
          <p:cNvPr id="13" name="Text 11"/>
          <p:cNvSpPr/>
          <p:nvPr/>
        </p:nvSpPr>
        <p:spPr>
          <a:xfrm>
            <a:off x="1652588" y="7802389"/>
            <a:ext cx="53340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Courier New" pitchFamily="34" charset="0"/>
                <a:ea typeface="Courier New" pitchFamily="34" charset="-122"/>
                <a:cs typeface="Courier New" pitchFamily="34" charset="-120"/>
              </a:rPr>
              <a:t>03</a:t>
            </a:r>
            <a:endParaRPr lang="en-US" sz="2250" dirty="0"/>
          </a:p>
        </p:txBody>
      </p:sp>
      <p:sp>
        <p:nvSpPr>
          <p:cNvPr id="14" name="Text 12"/>
          <p:cNvSpPr/>
          <p:nvPr/>
        </p:nvSpPr>
        <p:spPr>
          <a:xfrm>
            <a:off x="2338388" y="7786985"/>
            <a:ext cx="5033221"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주 52시간 초과 예상 시 관리자 사전 알림</a:t>
            </a:r>
            <a:endParaRPr lang="en-US" sz="2400" dirty="0"/>
          </a:p>
        </p:txBody>
      </p:sp>
      <p:sp>
        <p:nvSpPr>
          <p:cNvPr id="15" name="Shape 13"/>
          <p:cNvSpPr/>
          <p:nvPr/>
        </p:nvSpPr>
        <p:spPr>
          <a:xfrm>
            <a:off x="9806211" y="4513883"/>
            <a:ext cx="7148289" cy="4471243"/>
          </a:xfrm>
          <a:prstGeom prst="roundRect">
            <a:avLst>
              <a:gd name="adj" fmla="val 5113"/>
            </a:avLst>
          </a:prstGeom>
          <a:solidFill>
            <a:srgbClr val="FDFDF8"/>
          </a:solidFill>
          <a:ln/>
          <a:effectLst>
            <a:outerShdw sx="100000" sy="100000" kx="0" ky="0" algn="bl" rotWithShape="0" blurRad="101600" dist="121233" dir="2700000">
              <a:srgbClr val="CFE01D">
                <a:alpha val="100000"/>
              </a:srgbClr>
            </a:outerShdw>
          </a:effectLst>
        </p:spPr>
      </p:sp>
      <p:sp>
        <p:nvSpPr>
          <p:cNvPr id="16" name="Text 14"/>
          <p:cNvSpPr/>
          <p:nvPr/>
        </p:nvSpPr>
        <p:spPr>
          <a:xfrm>
            <a:off x="10225311" y="4932983"/>
            <a:ext cx="6499392"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dirty="0">
                <a:solidFill>
                  <a:srgbClr val="757A68"/>
                </a:solidFill>
                <a:latin typeface="Arial" pitchFamily="34" charset="0"/>
                <a:ea typeface="Arial" pitchFamily="34" charset="-122"/>
                <a:cs typeface="Arial" pitchFamily="34" charset="-120"/>
              </a:rPr>
              <a:t>이번 달 자동 집계</a:t>
            </a:r>
            <a:endParaRPr lang="en-US" sz="1950" dirty="0"/>
          </a:p>
        </p:txBody>
      </p:sp>
      <p:sp>
        <p:nvSpPr>
          <p:cNvPr id="17" name="Shape 15"/>
          <p:cNvSpPr/>
          <p:nvPr/>
        </p:nvSpPr>
        <p:spPr>
          <a:xfrm>
            <a:off x="10225311" y="6489278"/>
            <a:ext cx="6310089" cy="14288"/>
          </a:xfrm>
          <a:prstGeom prst="rect">
            <a:avLst/>
          </a:prstGeom>
          <a:solidFill>
            <a:srgbClr val="DEE0D6"/>
          </a:solidFill>
          <a:ln/>
        </p:spPr>
      </p:sp>
      <p:sp>
        <p:nvSpPr>
          <p:cNvPr id="18" name="Text 16"/>
          <p:cNvSpPr/>
          <p:nvPr/>
        </p:nvSpPr>
        <p:spPr>
          <a:xfrm>
            <a:off x="10225311" y="5785991"/>
            <a:ext cx="1206401"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dirty="0">
                <a:solidFill>
                  <a:srgbClr val="3B3F33"/>
                </a:solidFill>
                <a:latin typeface="Arial" pitchFamily="34" charset="0"/>
                <a:ea typeface="Arial" pitchFamily="34" charset="-122"/>
                <a:cs typeface="Arial" pitchFamily="34" charset="-120"/>
              </a:rPr>
              <a:t>연장 근로</a:t>
            </a:r>
            <a:endParaRPr lang="en-US" sz="2400" dirty="0"/>
          </a:p>
        </p:txBody>
      </p:sp>
      <p:sp>
        <p:nvSpPr>
          <p:cNvPr id="19" name="Text 17"/>
          <p:cNvSpPr/>
          <p:nvPr/>
        </p:nvSpPr>
        <p:spPr>
          <a:xfrm>
            <a:off x="15529396" y="5600849"/>
            <a:ext cx="1082204" cy="716979"/>
          </a:xfrm>
          <a:prstGeom prst="rect">
            <a:avLst/>
          </a:prstGeom>
          <a:noFill/>
          <a:ln/>
        </p:spPr>
        <p:txBody>
          <a:bodyPr wrap="square" lIns="25400" tIns="25400" rIns="25400" bIns="25400" rtlCol="0" anchor="t">
            <a:normAutofit/>
          </a:bodyPr>
          <a:lstStyle/>
          <a:p>
            <a:pPr algn="l" indent="0" marL="0">
              <a:lnSpc>
                <a:spcPct val="162000"/>
              </a:lnSpc>
              <a:buNone/>
            </a:pPr>
            <a:r>
              <a:rPr lang="en-US" sz="3300" b="1" dirty="0">
                <a:solidFill>
                  <a:srgbClr val="161814"/>
                </a:solidFill>
                <a:latin typeface="Courier New" pitchFamily="34" charset="0"/>
                <a:ea typeface="Courier New" pitchFamily="34" charset="-122"/>
                <a:cs typeface="Courier New" pitchFamily="34" charset="-120"/>
              </a:rPr>
              <a:t>126h</a:t>
            </a:r>
            <a:endParaRPr lang="en-US" sz="3300" dirty="0"/>
          </a:p>
        </p:txBody>
      </p:sp>
      <p:sp>
        <p:nvSpPr>
          <p:cNvPr id="20" name="Shape 18"/>
          <p:cNvSpPr/>
          <p:nvPr/>
        </p:nvSpPr>
        <p:spPr>
          <a:xfrm>
            <a:off x="10225311" y="7601545"/>
            <a:ext cx="6310089" cy="14288"/>
          </a:xfrm>
          <a:prstGeom prst="rect">
            <a:avLst/>
          </a:prstGeom>
          <a:solidFill>
            <a:srgbClr val="DEE0D6"/>
          </a:solidFill>
          <a:ln/>
        </p:spPr>
      </p:sp>
      <p:sp>
        <p:nvSpPr>
          <p:cNvPr id="21" name="Text 19"/>
          <p:cNvSpPr/>
          <p:nvPr/>
        </p:nvSpPr>
        <p:spPr>
          <a:xfrm>
            <a:off x="10225311" y="6898258"/>
            <a:ext cx="1206401"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dirty="0">
                <a:solidFill>
                  <a:srgbClr val="3B3F33"/>
                </a:solidFill>
                <a:latin typeface="Arial" pitchFamily="34" charset="0"/>
                <a:ea typeface="Arial" pitchFamily="34" charset="-122"/>
                <a:cs typeface="Arial" pitchFamily="34" charset="-120"/>
              </a:rPr>
              <a:t>야간 근로</a:t>
            </a:r>
            <a:endParaRPr lang="en-US" sz="2400" dirty="0"/>
          </a:p>
        </p:txBody>
      </p:sp>
      <p:sp>
        <p:nvSpPr>
          <p:cNvPr id="22" name="Text 20"/>
          <p:cNvSpPr/>
          <p:nvPr/>
        </p:nvSpPr>
        <p:spPr>
          <a:xfrm>
            <a:off x="15780841" y="6713116"/>
            <a:ext cx="830759" cy="716979"/>
          </a:xfrm>
          <a:prstGeom prst="rect">
            <a:avLst/>
          </a:prstGeom>
          <a:noFill/>
          <a:ln/>
        </p:spPr>
        <p:txBody>
          <a:bodyPr wrap="square" lIns="25400" tIns="25400" rIns="25400" bIns="25400" rtlCol="0" anchor="t">
            <a:normAutofit/>
          </a:bodyPr>
          <a:lstStyle/>
          <a:p>
            <a:pPr algn="l" indent="0" marL="0">
              <a:lnSpc>
                <a:spcPct val="162000"/>
              </a:lnSpc>
              <a:buNone/>
            </a:pPr>
            <a:r>
              <a:rPr lang="en-US" sz="3300" b="1" dirty="0">
                <a:solidFill>
                  <a:srgbClr val="161814"/>
                </a:solidFill>
                <a:latin typeface="Courier New" pitchFamily="34" charset="0"/>
                <a:ea typeface="Courier New" pitchFamily="34" charset="-122"/>
                <a:cs typeface="Courier New" pitchFamily="34" charset="-120"/>
              </a:rPr>
              <a:t>38h</a:t>
            </a:r>
            <a:endParaRPr lang="en-US" sz="3300" dirty="0"/>
          </a:p>
        </p:txBody>
      </p:sp>
      <p:sp>
        <p:nvSpPr>
          <p:cNvPr id="23" name="Text 21"/>
          <p:cNvSpPr/>
          <p:nvPr/>
        </p:nvSpPr>
        <p:spPr>
          <a:xfrm>
            <a:off x="10225311" y="8072289"/>
            <a:ext cx="1215554"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161814"/>
                </a:solidFill>
                <a:latin typeface="Arial" pitchFamily="34" charset="0"/>
                <a:ea typeface="Arial" pitchFamily="34" charset="-122"/>
                <a:cs typeface="Arial" pitchFamily="34" charset="-120"/>
              </a:rPr>
              <a:t>수당 합계</a:t>
            </a:r>
            <a:endParaRPr lang="en-US" sz="2400" dirty="0"/>
          </a:p>
        </p:txBody>
      </p:sp>
      <p:sp>
        <p:nvSpPr>
          <p:cNvPr id="24" name="Text 22"/>
          <p:cNvSpPr/>
          <p:nvPr/>
        </p:nvSpPr>
        <p:spPr>
          <a:xfrm>
            <a:off x="15744379" y="7825383"/>
            <a:ext cx="867221" cy="778743"/>
          </a:xfrm>
          <a:prstGeom prst="rect">
            <a:avLst/>
          </a:prstGeom>
          <a:noFill/>
          <a:ln/>
        </p:spPr>
        <p:txBody>
          <a:bodyPr wrap="square" lIns="25400" tIns="25400" rIns="25400" bIns="25400" rtlCol="0" anchor="t">
            <a:normAutofit/>
          </a:bodyPr>
          <a:lstStyle/>
          <a:p>
            <a:pPr algn="l" indent="0" marL="0">
              <a:lnSpc>
                <a:spcPct val="162000"/>
              </a:lnSpc>
              <a:buNone/>
            </a:pPr>
            <a:r>
              <a:rPr lang="en-US" sz="3600" b="1" dirty="0">
                <a:solidFill>
                  <a:srgbClr val="849015"/>
                </a:solidFill>
                <a:latin typeface="Courier New" pitchFamily="34" charset="0"/>
                <a:ea typeface="Courier New" pitchFamily="34" charset="-122"/>
                <a:cs typeface="Courier New" pitchFamily="34" charset="-120"/>
              </a:rPr>
              <a:t>자동</a:t>
            </a:r>
            <a:endParaRPr lang="en-US" sz="3600" dirty="0"/>
          </a:p>
        </p:txBody>
      </p:sp>
      <p:sp>
        <p:nvSpPr>
          <p:cNvPr id="25" name="Text 23"/>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757A68"/>
                </a:solidFill>
                <a:latin typeface="Arial" pitchFamily="34" charset="0"/>
                <a:ea typeface="Arial" pitchFamily="34" charset="-122"/>
                <a:cs typeface="Arial" pitchFamily="34" charset="-120"/>
              </a:rPr>
              <a:t>TIMEON · 05</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849015"/>
                </a:solidFill>
                <a:latin typeface="Arial" pitchFamily="34" charset="0"/>
                <a:ea typeface="Arial" pitchFamily="34" charset="-122"/>
                <a:cs typeface="Arial" pitchFamily="34" charset="-120"/>
              </a:rPr>
              <a:t>TARGET MARKET</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타깃 시장: 중소기업</a:t>
            </a:r>
            <a:endParaRPr lang="en-US" sz="6300" dirty="0"/>
          </a:p>
        </p:txBody>
      </p:sp>
      <p:sp>
        <p:nvSpPr>
          <p:cNvPr id="4" name="Text 2"/>
          <p:cNvSpPr/>
          <p:nvPr/>
        </p:nvSpPr>
        <p:spPr>
          <a:xfrm>
            <a:off x="1333500" y="4131246"/>
            <a:ext cx="2497492" cy="1066800"/>
          </a:xfrm>
          <a:prstGeom prst="rect">
            <a:avLst/>
          </a:prstGeom>
          <a:noFill/>
          <a:ln/>
        </p:spPr>
        <p:txBody>
          <a:bodyPr wrap="square" lIns="25400" tIns="25400" rIns="25400" bIns="25400" rtlCol="0" anchor="t">
            <a:normAutofit/>
          </a:bodyPr>
          <a:lstStyle/>
          <a:p>
            <a:pPr algn="l" indent="0" marL="0">
              <a:lnSpc>
                <a:spcPct val="90000"/>
              </a:lnSpc>
              <a:buNone/>
            </a:pPr>
            <a:r>
              <a:rPr lang="en-US" sz="9000" b="1" spc="-360" kern="0" dirty="0">
                <a:solidFill>
                  <a:srgbClr val="161814"/>
                </a:solidFill>
                <a:latin typeface="Courier New" pitchFamily="34" charset="0"/>
                <a:ea typeface="Courier New" pitchFamily="34" charset="-122"/>
                <a:cs typeface="Courier New" pitchFamily="34" charset="-120"/>
              </a:rPr>
              <a:t>770</a:t>
            </a:r>
            <a:pPr algn="l" indent="0" marL="0">
              <a:lnSpc>
                <a:spcPct val="90000"/>
              </a:lnSpc>
              <a:buNone/>
            </a:pPr>
            <a:r>
              <a:rPr lang="en-US" sz="3600" b="1" spc="-360" kern="0" dirty="0">
                <a:solidFill>
                  <a:srgbClr val="161814"/>
                </a:solidFill>
                <a:latin typeface="Courier New" pitchFamily="34" charset="0"/>
                <a:ea typeface="Courier New" pitchFamily="34" charset="-122"/>
                <a:cs typeface="Courier New" pitchFamily="34" charset="-120"/>
              </a:rPr>
              <a:t>만</a:t>
            </a:r>
            <a:endParaRPr lang="en-US" sz="9000" dirty="0"/>
          </a:p>
        </p:txBody>
      </p:sp>
      <p:sp>
        <p:nvSpPr>
          <p:cNvPr id="5" name="Text 3"/>
          <p:cNvSpPr/>
          <p:nvPr/>
        </p:nvSpPr>
        <p:spPr>
          <a:xfrm>
            <a:off x="3870647" y="4650358"/>
            <a:ext cx="2673966" cy="838200"/>
          </a:xfrm>
          <a:prstGeom prst="rect">
            <a:avLst/>
          </a:prstGeom>
          <a:noFill/>
          <a:ln/>
        </p:spPr>
        <p:txBody>
          <a:bodyPr wrap="square" lIns="25400" tIns="25400" rIns="25400" bIns="25400" rtlCol="0" anchor="t">
            <a:normAutofit/>
          </a:bodyPr>
          <a:lstStyle/>
          <a:p>
            <a:pPr algn="l" indent="0" marL="0">
              <a:lnSpc>
                <a:spcPct val="140000"/>
              </a:lnSpc>
              <a:buNone/>
            </a:pPr>
            <a:r>
              <a:rPr lang="en-US" sz="2250" dirty="0">
                <a:solidFill>
                  <a:srgbClr val="565B4B"/>
                </a:solidFill>
                <a:latin typeface="Arial" pitchFamily="34" charset="0"/>
                <a:ea typeface="Arial" pitchFamily="34" charset="-122"/>
                <a:cs typeface="Arial" pitchFamily="34" charset="-120"/>
              </a:rPr>
              <a:t>국내 중소사업체 (전체 사업체의 99%+)</a:t>
            </a:r>
            <a:endParaRPr lang="en-US" sz="2250" dirty="0"/>
          </a:p>
        </p:txBody>
      </p:sp>
      <p:sp>
        <p:nvSpPr>
          <p:cNvPr id="6" name="Shape 4"/>
          <p:cNvSpPr/>
          <p:nvPr/>
        </p:nvSpPr>
        <p:spPr>
          <a:xfrm>
            <a:off x="1333500" y="5793358"/>
            <a:ext cx="7505700" cy="14288"/>
          </a:xfrm>
          <a:prstGeom prst="rect">
            <a:avLst/>
          </a:prstGeom>
          <a:solidFill>
            <a:srgbClr val="DEE0D6"/>
          </a:solidFill>
          <a:ln/>
        </p:spPr>
      </p:sp>
      <p:sp>
        <p:nvSpPr>
          <p:cNvPr id="7" name="Text 5"/>
          <p:cNvSpPr/>
          <p:nvPr/>
        </p:nvSpPr>
        <p:spPr>
          <a:xfrm>
            <a:off x="1333500" y="6150546"/>
            <a:ext cx="4610100" cy="1066800"/>
          </a:xfrm>
          <a:prstGeom prst="rect">
            <a:avLst/>
          </a:prstGeom>
          <a:noFill/>
          <a:ln/>
        </p:spPr>
        <p:txBody>
          <a:bodyPr wrap="square" lIns="25400" tIns="25400" rIns="25400" bIns="25400" rtlCol="0" anchor="t">
            <a:normAutofit/>
          </a:bodyPr>
          <a:lstStyle/>
          <a:p>
            <a:pPr algn="l" indent="0" marL="0">
              <a:lnSpc>
                <a:spcPct val="90000"/>
              </a:lnSpc>
              <a:buNone/>
            </a:pPr>
            <a:r>
              <a:rPr lang="en-US" sz="9000" b="1" spc="-360" kern="0" dirty="0">
                <a:solidFill>
                  <a:srgbClr val="849015"/>
                </a:solidFill>
                <a:latin typeface="Courier New" pitchFamily="34" charset="0"/>
                <a:ea typeface="Courier New" pitchFamily="34" charset="-122"/>
                <a:cs typeface="Courier New" pitchFamily="34" charset="-120"/>
              </a:rPr>
              <a:t>10~100</a:t>
            </a:r>
            <a:pPr algn="l" indent="0" marL="0">
              <a:lnSpc>
                <a:spcPct val="90000"/>
              </a:lnSpc>
              <a:buNone/>
            </a:pPr>
            <a:r>
              <a:rPr lang="en-US" sz="3600" b="1" spc="-360" kern="0" dirty="0">
                <a:solidFill>
                  <a:srgbClr val="849015"/>
                </a:solidFill>
                <a:latin typeface="Courier New" pitchFamily="34" charset="0"/>
                <a:ea typeface="Courier New" pitchFamily="34" charset="-122"/>
                <a:cs typeface="Courier New" pitchFamily="34" charset="-120"/>
              </a:rPr>
              <a:t>인</a:t>
            </a:r>
            <a:endParaRPr lang="en-US" sz="9000" dirty="0"/>
          </a:p>
        </p:txBody>
      </p:sp>
      <p:sp>
        <p:nvSpPr>
          <p:cNvPr id="8" name="Text 6"/>
          <p:cNvSpPr/>
          <p:nvPr/>
        </p:nvSpPr>
        <p:spPr>
          <a:xfrm>
            <a:off x="5791200" y="6669658"/>
            <a:ext cx="1950095" cy="838200"/>
          </a:xfrm>
          <a:prstGeom prst="rect">
            <a:avLst/>
          </a:prstGeom>
          <a:noFill/>
          <a:ln/>
        </p:spPr>
        <p:txBody>
          <a:bodyPr wrap="square" lIns="25400" tIns="25400" rIns="25400" bIns="25400" rtlCol="0" anchor="t">
            <a:normAutofit/>
          </a:bodyPr>
          <a:lstStyle/>
          <a:p>
            <a:pPr algn="l" indent="0" marL="0">
              <a:lnSpc>
                <a:spcPct val="140000"/>
              </a:lnSpc>
              <a:buNone/>
            </a:pPr>
            <a:r>
              <a:rPr lang="en-US" sz="2250" dirty="0">
                <a:solidFill>
                  <a:srgbClr val="565B4B"/>
                </a:solidFill>
                <a:latin typeface="Arial" pitchFamily="34" charset="0"/>
                <a:ea typeface="Arial" pitchFamily="34" charset="-122"/>
                <a:cs typeface="Arial" pitchFamily="34" charset="-120"/>
              </a:rPr>
              <a:t>1차 타깃 규모 서비스·유통·제조</a:t>
            </a:r>
            <a:endParaRPr lang="en-US" sz="2250" dirty="0"/>
          </a:p>
        </p:txBody>
      </p:sp>
      <p:sp>
        <p:nvSpPr>
          <p:cNvPr id="9" name="Shape 7"/>
          <p:cNvSpPr/>
          <p:nvPr/>
        </p:nvSpPr>
        <p:spPr>
          <a:xfrm>
            <a:off x="9448800" y="3017862"/>
            <a:ext cx="7505700" cy="5565353"/>
          </a:xfrm>
          <a:prstGeom prst="roundRect">
            <a:avLst>
              <a:gd name="adj" fmla="val 4108"/>
            </a:avLst>
          </a:prstGeom>
          <a:solidFill>
            <a:srgbClr val="161814"/>
          </a:solidFill>
          <a:ln/>
        </p:spPr>
      </p:sp>
      <p:sp>
        <p:nvSpPr>
          <p:cNvPr id="10" name="Text 8"/>
          <p:cNvSpPr/>
          <p:nvPr/>
        </p:nvSpPr>
        <p:spPr>
          <a:xfrm>
            <a:off x="9982200" y="4426595"/>
            <a:ext cx="6632067"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CFE01D"/>
                </a:solidFill>
                <a:latin typeface="Arial" pitchFamily="34" charset="0"/>
                <a:ea typeface="Arial" pitchFamily="34" charset="-122"/>
                <a:cs typeface="Arial" pitchFamily="34" charset="-120"/>
              </a:rPr>
              <a:t>왜 비어 있는 시장인가</a:t>
            </a:r>
            <a:endParaRPr lang="en-US" sz="2250" dirty="0"/>
          </a:p>
        </p:txBody>
      </p:sp>
      <p:sp>
        <p:nvSpPr>
          <p:cNvPr id="11" name="Text 9"/>
          <p:cNvSpPr/>
          <p:nvPr/>
        </p:nvSpPr>
        <p:spPr>
          <a:xfrm>
            <a:off x="9982200" y="5194250"/>
            <a:ext cx="184100" cy="507653"/>
          </a:xfrm>
          <a:prstGeom prst="rect">
            <a:avLst/>
          </a:prstGeom>
          <a:noFill/>
          <a:ln/>
        </p:spPr>
        <p:txBody>
          <a:bodyPr wrap="square" lIns="25400" tIns="25400" rIns="25400" bIns="25400" rtlCol="0" anchor="t">
            <a:normAutofit/>
          </a:bodyPr>
          <a:lstStyle/>
          <a:p>
            <a:pPr algn="l" indent="0" marL="0">
              <a:lnSpc>
                <a:spcPct val="145000"/>
              </a:lnSpc>
              <a:buNone/>
            </a:pPr>
            <a:r>
              <a:rPr lang="en-US" sz="2550" b="1" dirty="0">
                <a:solidFill>
                  <a:srgbClr val="CFE01D"/>
                </a:solidFill>
                <a:latin typeface="Arial" pitchFamily="34" charset="0"/>
                <a:ea typeface="Arial" pitchFamily="34" charset="-122"/>
                <a:cs typeface="Arial" pitchFamily="34" charset="-120"/>
              </a:rPr>
              <a:t>·</a:t>
            </a:r>
            <a:endParaRPr lang="en-US" sz="2550" dirty="0"/>
          </a:p>
        </p:txBody>
      </p:sp>
      <p:sp>
        <p:nvSpPr>
          <p:cNvPr id="12" name="Text 10"/>
          <p:cNvSpPr/>
          <p:nvPr/>
        </p:nvSpPr>
        <p:spPr>
          <a:xfrm>
            <a:off x="10261550" y="5232350"/>
            <a:ext cx="3998877" cy="423863"/>
          </a:xfrm>
          <a:prstGeom prst="rect">
            <a:avLst/>
          </a:prstGeom>
          <a:noFill/>
          <a:ln/>
        </p:spPr>
        <p:txBody>
          <a:bodyPr wrap="square" lIns="0" tIns="0" rIns="0" bIns="0" rtlCol="0" anchor="t">
            <a:normAutofit/>
          </a:bodyPr>
          <a:lstStyle/>
          <a:p>
            <a:pPr algn="l" indent="0" marL="0">
              <a:lnSpc>
                <a:spcPct val="145000"/>
              </a:lnSpc>
              <a:buNone/>
            </a:pPr>
            <a:r>
              <a:rPr lang="en-US" sz="2550" dirty="0">
                <a:solidFill>
                  <a:srgbClr val="FDFDF8"/>
                </a:solidFill>
                <a:latin typeface="Arial" pitchFamily="34" charset="0"/>
                <a:ea typeface="Arial" pitchFamily="34" charset="-122"/>
                <a:cs typeface="Arial" pitchFamily="34" charset="-120"/>
              </a:rPr>
              <a:t>대기업 솔루션은 비싸고 복잡함</a:t>
            </a:r>
            <a:endParaRPr lang="en-US" sz="2550" dirty="0"/>
          </a:p>
        </p:txBody>
      </p:sp>
      <p:sp>
        <p:nvSpPr>
          <p:cNvPr id="13" name="Text 11"/>
          <p:cNvSpPr/>
          <p:nvPr/>
        </p:nvSpPr>
        <p:spPr>
          <a:xfrm>
            <a:off x="9982200" y="5949553"/>
            <a:ext cx="184100" cy="507653"/>
          </a:xfrm>
          <a:prstGeom prst="rect">
            <a:avLst/>
          </a:prstGeom>
          <a:noFill/>
          <a:ln/>
        </p:spPr>
        <p:txBody>
          <a:bodyPr wrap="square" lIns="25400" tIns="25400" rIns="25400" bIns="25400" rtlCol="0" anchor="t">
            <a:normAutofit/>
          </a:bodyPr>
          <a:lstStyle/>
          <a:p>
            <a:pPr algn="l" indent="0" marL="0">
              <a:lnSpc>
                <a:spcPct val="145000"/>
              </a:lnSpc>
              <a:buNone/>
            </a:pPr>
            <a:r>
              <a:rPr lang="en-US" sz="2550" b="1" dirty="0">
                <a:solidFill>
                  <a:srgbClr val="CFE01D"/>
                </a:solidFill>
                <a:latin typeface="Arial" pitchFamily="34" charset="0"/>
                <a:ea typeface="Arial" pitchFamily="34" charset="-122"/>
                <a:cs typeface="Arial" pitchFamily="34" charset="-120"/>
              </a:rPr>
              <a:t>·</a:t>
            </a:r>
            <a:endParaRPr lang="en-US" sz="2550" dirty="0"/>
          </a:p>
        </p:txBody>
      </p:sp>
      <p:sp>
        <p:nvSpPr>
          <p:cNvPr id="14" name="Text 12"/>
          <p:cNvSpPr/>
          <p:nvPr/>
        </p:nvSpPr>
        <p:spPr>
          <a:xfrm>
            <a:off x="10261550" y="5987653"/>
            <a:ext cx="4370919" cy="423863"/>
          </a:xfrm>
          <a:prstGeom prst="rect">
            <a:avLst/>
          </a:prstGeom>
          <a:noFill/>
          <a:ln/>
        </p:spPr>
        <p:txBody>
          <a:bodyPr wrap="square" lIns="0" tIns="0" rIns="0" bIns="0" rtlCol="0" anchor="t">
            <a:normAutofit/>
          </a:bodyPr>
          <a:lstStyle/>
          <a:p>
            <a:pPr algn="l" indent="0" marL="0">
              <a:lnSpc>
                <a:spcPct val="145000"/>
              </a:lnSpc>
              <a:buNone/>
            </a:pPr>
            <a:r>
              <a:rPr lang="en-US" sz="2550" dirty="0">
                <a:solidFill>
                  <a:srgbClr val="FDFDF8"/>
                </a:solidFill>
                <a:latin typeface="Arial" pitchFamily="34" charset="0"/>
                <a:ea typeface="Arial" pitchFamily="34" charset="-122"/>
                <a:cs typeface="Arial" pitchFamily="34" charset="-120"/>
              </a:rPr>
              <a:t>중소기업은 전담 인사 인력이 부족</a:t>
            </a:r>
            <a:endParaRPr lang="en-US" sz="2550" dirty="0"/>
          </a:p>
        </p:txBody>
      </p:sp>
      <p:sp>
        <p:nvSpPr>
          <p:cNvPr id="15" name="Text 13"/>
          <p:cNvSpPr/>
          <p:nvPr/>
        </p:nvSpPr>
        <p:spPr>
          <a:xfrm>
            <a:off x="9982200" y="6704856"/>
            <a:ext cx="184100" cy="507653"/>
          </a:xfrm>
          <a:prstGeom prst="rect">
            <a:avLst/>
          </a:prstGeom>
          <a:noFill/>
          <a:ln/>
        </p:spPr>
        <p:txBody>
          <a:bodyPr wrap="square" lIns="25400" tIns="25400" rIns="25400" bIns="25400" rtlCol="0" anchor="t">
            <a:normAutofit/>
          </a:bodyPr>
          <a:lstStyle/>
          <a:p>
            <a:pPr algn="l" indent="0" marL="0">
              <a:lnSpc>
                <a:spcPct val="145000"/>
              </a:lnSpc>
              <a:buNone/>
            </a:pPr>
            <a:r>
              <a:rPr lang="en-US" sz="2550" b="1" dirty="0">
                <a:solidFill>
                  <a:srgbClr val="CFE01D"/>
                </a:solidFill>
                <a:latin typeface="Arial" pitchFamily="34" charset="0"/>
                <a:ea typeface="Arial" pitchFamily="34" charset="-122"/>
                <a:cs typeface="Arial" pitchFamily="34" charset="-120"/>
              </a:rPr>
              <a:t>·</a:t>
            </a:r>
            <a:endParaRPr lang="en-US" sz="2550" dirty="0"/>
          </a:p>
        </p:txBody>
      </p:sp>
      <p:sp>
        <p:nvSpPr>
          <p:cNvPr id="16" name="Text 14"/>
          <p:cNvSpPr/>
          <p:nvPr/>
        </p:nvSpPr>
        <p:spPr>
          <a:xfrm>
            <a:off x="10261550" y="6742956"/>
            <a:ext cx="3795304" cy="423863"/>
          </a:xfrm>
          <a:prstGeom prst="rect">
            <a:avLst/>
          </a:prstGeom>
          <a:noFill/>
          <a:ln/>
        </p:spPr>
        <p:txBody>
          <a:bodyPr wrap="square" lIns="0" tIns="0" rIns="0" bIns="0" rtlCol="0" anchor="t">
            <a:normAutofit/>
          </a:bodyPr>
          <a:lstStyle/>
          <a:p>
            <a:pPr algn="l" indent="0" marL="0">
              <a:lnSpc>
                <a:spcPct val="145000"/>
              </a:lnSpc>
              <a:buNone/>
            </a:pPr>
            <a:r>
              <a:rPr lang="en-US" sz="2550" dirty="0">
                <a:solidFill>
                  <a:srgbClr val="FDFDF8"/>
                </a:solidFill>
                <a:latin typeface="Arial" pitchFamily="34" charset="0"/>
                <a:ea typeface="Arial" pitchFamily="34" charset="-122"/>
                <a:cs typeface="Arial" pitchFamily="34" charset="-120"/>
              </a:rPr>
              <a:t>종이·엑셀이 아직 사실상 표준</a:t>
            </a:r>
            <a:endParaRPr lang="en-US" sz="2550" dirty="0"/>
          </a:p>
        </p:txBody>
      </p:sp>
      <p:sp>
        <p:nvSpPr>
          <p:cNvPr id="17" name="Text 15"/>
          <p:cNvSpPr/>
          <p:nvPr/>
        </p:nvSpPr>
        <p:spPr>
          <a:xfrm>
            <a:off x="1333500" y="8888016"/>
            <a:ext cx="16089630"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9A9E8C"/>
                </a:solidFill>
                <a:latin typeface="Arial" pitchFamily="34" charset="0"/>
                <a:ea typeface="Arial" pitchFamily="34" charset="-122"/>
                <a:cs typeface="Arial" pitchFamily="34" charset="-120"/>
              </a:rPr>
              <a:t>* 공개 통계 기반 개략치</a:t>
            </a:r>
            <a:endParaRPr lang="en-US" sz="1800" dirty="0"/>
          </a:p>
        </p:txBody>
      </p:sp>
      <p:sp>
        <p:nvSpPr>
          <p:cNvPr id="18" name="Text 16"/>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06</a:t>
            </a: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CFE01D"/>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25281F"/>
                </a:solidFill>
                <a:latin typeface="Arial" pitchFamily="34" charset="0"/>
                <a:ea typeface="Arial" pitchFamily="34" charset="-122"/>
                <a:cs typeface="Arial" pitchFamily="34" charset="-120"/>
              </a:rPr>
              <a:t>EXPECTED IMPACT</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기대 효과</a:t>
            </a:r>
            <a:endParaRPr lang="en-US" sz="6300" dirty="0"/>
          </a:p>
        </p:txBody>
      </p:sp>
      <p:sp>
        <p:nvSpPr>
          <p:cNvPr id="4" name="Shape 2"/>
          <p:cNvSpPr/>
          <p:nvPr/>
        </p:nvSpPr>
        <p:spPr>
          <a:xfrm>
            <a:off x="1333500" y="3094062"/>
            <a:ext cx="3676650" cy="5489153"/>
          </a:xfrm>
          <a:prstGeom prst="roundRect">
            <a:avLst>
              <a:gd name="adj" fmla="val 6218"/>
            </a:avLst>
          </a:prstGeom>
          <a:solidFill>
            <a:srgbClr val="161814"/>
          </a:solidFill>
          <a:ln/>
        </p:spPr>
      </p:sp>
      <p:sp>
        <p:nvSpPr>
          <p:cNvPr id="5" name="Text 3"/>
          <p:cNvSpPr/>
          <p:nvPr/>
        </p:nvSpPr>
        <p:spPr>
          <a:xfrm>
            <a:off x="1752600" y="3513162"/>
            <a:ext cx="3122295" cy="906735"/>
          </a:xfrm>
          <a:prstGeom prst="rect">
            <a:avLst/>
          </a:prstGeom>
          <a:noFill/>
          <a:ln/>
        </p:spPr>
        <p:txBody>
          <a:bodyPr wrap="square" lIns="25400" tIns="25400" rIns="25400" bIns="25400" rtlCol="0" anchor="t">
            <a:normAutofit/>
          </a:bodyPr>
          <a:lstStyle/>
          <a:p>
            <a:pPr algn="l" indent="0" marL="0">
              <a:lnSpc>
                <a:spcPct val="95000"/>
              </a:lnSpc>
              <a:buNone/>
            </a:pPr>
            <a:r>
              <a:rPr lang="en-US" sz="7200" b="1" spc="-288" kern="0" dirty="0">
                <a:solidFill>
                  <a:srgbClr val="CFE01D"/>
                </a:solidFill>
                <a:latin typeface="Courier New" pitchFamily="34" charset="0"/>
                <a:ea typeface="Courier New" pitchFamily="34" charset="-122"/>
                <a:cs typeface="Courier New" pitchFamily="34" charset="-120"/>
              </a:rPr>
              <a:t>90</a:t>
            </a:r>
            <a:pPr algn="l" indent="0" marL="0">
              <a:lnSpc>
                <a:spcPct val="95000"/>
              </a:lnSpc>
              <a:buNone/>
            </a:pPr>
            <a:r>
              <a:rPr lang="en-US" sz="3000" b="1" spc="-288" kern="0" dirty="0">
                <a:solidFill>
                  <a:srgbClr val="CFE01D"/>
                </a:solidFill>
                <a:latin typeface="Courier New" pitchFamily="34" charset="0"/>
                <a:ea typeface="Courier New" pitchFamily="34" charset="-122"/>
                <a:cs typeface="Courier New" pitchFamily="34" charset="-120"/>
              </a:rPr>
              <a:t>%</a:t>
            </a:r>
            <a:pPr algn="l" indent="0" marL="0">
              <a:lnSpc>
                <a:spcPct val="95000"/>
              </a:lnSpc>
              <a:buNone/>
            </a:pPr>
            <a:r>
              <a:rPr lang="en-US" sz="3450" b="1" spc="-288" kern="0" dirty="0">
                <a:solidFill>
                  <a:srgbClr val="CFE01D"/>
                </a:solidFill>
                <a:latin typeface="Courier New" pitchFamily="34" charset="0"/>
                <a:ea typeface="Courier New" pitchFamily="34" charset="-122"/>
                <a:cs typeface="Courier New" pitchFamily="34" charset="-120"/>
              </a:rPr>
              <a:t>↓</a:t>
            </a:r>
            <a:endParaRPr lang="en-US" sz="7200" dirty="0"/>
          </a:p>
        </p:txBody>
      </p:sp>
      <p:sp>
        <p:nvSpPr>
          <p:cNvPr id="6" name="Text 4"/>
          <p:cNvSpPr/>
          <p:nvPr/>
        </p:nvSpPr>
        <p:spPr>
          <a:xfrm>
            <a:off x="1752600" y="7216080"/>
            <a:ext cx="2923604"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집계 시간 절감</a:t>
            </a:r>
            <a:endParaRPr lang="en-US" sz="2400" dirty="0"/>
          </a:p>
        </p:txBody>
      </p:sp>
      <p:sp>
        <p:nvSpPr>
          <p:cNvPr id="7" name="Text 5"/>
          <p:cNvSpPr/>
          <p:nvPr/>
        </p:nvSpPr>
        <p:spPr>
          <a:xfrm>
            <a:off x="1752600" y="7805068"/>
            <a:ext cx="3122295" cy="397148"/>
          </a:xfrm>
          <a:prstGeom prst="rect">
            <a:avLst/>
          </a:prstGeom>
          <a:noFill/>
          <a:ln/>
        </p:spPr>
        <p:txBody>
          <a:bodyPr wrap="square" lIns="25400" tIns="25400" rIns="25400" bIns="25400" rtlCol="0" anchor="t">
            <a:normAutofit/>
          </a:bodyPr>
          <a:lstStyle/>
          <a:p>
            <a:pPr algn="l" indent="0" marL="0">
              <a:lnSpc>
                <a:spcPct val="145000"/>
              </a:lnSpc>
              <a:buNone/>
            </a:pPr>
            <a:r>
              <a:rPr lang="en-US" sz="1950" dirty="0">
                <a:solidFill>
                  <a:srgbClr val="C2C5B6"/>
                </a:solidFill>
                <a:latin typeface="Arial" pitchFamily="34" charset="0"/>
                <a:ea typeface="Arial" pitchFamily="34" charset="-122"/>
                <a:cs typeface="Arial" pitchFamily="34" charset="-120"/>
              </a:rPr>
              <a:t>월 8시간 → 1시간 이내</a:t>
            </a:r>
            <a:endParaRPr lang="en-US" sz="1950" dirty="0"/>
          </a:p>
        </p:txBody>
      </p:sp>
      <p:sp>
        <p:nvSpPr>
          <p:cNvPr id="8" name="Shape 6"/>
          <p:cNvSpPr/>
          <p:nvPr/>
        </p:nvSpPr>
        <p:spPr>
          <a:xfrm>
            <a:off x="5314950" y="3094062"/>
            <a:ext cx="3676650" cy="5489153"/>
          </a:xfrm>
          <a:prstGeom prst="roundRect">
            <a:avLst>
              <a:gd name="adj" fmla="val 6218"/>
            </a:avLst>
          </a:prstGeom>
          <a:solidFill>
            <a:srgbClr val="161814"/>
          </a:solidFill>
          <a:ln/>
        </p:spPr>
      </p:sp>
      <p:sp>
        <p:nvSpPr>
          <p:cNvPr id="9" name="Text 7"/>
          <p:cNvSpPr/>
          <p:nvPr/>
        </p:nvSpPr>
        <p:spPr>
          <a:xfrm>
            <a:off x="5734050" y="3513162"/>
            <a:ext cx="3122295" cy="906735"/>
          </a:xfrm>
          <a:prstGeom prst="rect">
            <a:avLst/>
          </a:prstGeom>
          <a:noFill/>
          <a:ln/>
        </p:spPr>
        <p:txBody>
          <a:bodyPr wrap="square" lIns="25400" tIns="25400" rIns="25400" bIns="25400" rtlCol="0" anchor="t">
            <a:normAutofit/>
          </a:bodyPr>
          <a:lstStyle/>
          <a:p>
            <a:pPr algn="l" indent="0" marL="0">
              <a:lnSpc>
                <a:spcPct val="95000"/>
              </a:lnSpc>
              <a:buNone/>
            </a:pPr>
            <a:r>
              <a:rPr lang="en-US" sz="7200" b="1" spc="-288" kern="0" dirty="0">
                <a:solidFill>
                  <a:srgbClr val="CFE01D"/>
                </a:solidFill>
                <a:latin typeface="Courier New" pitchFamily="34" charset="0"/>
                <a:ea typeface="Courier New" pitchFamily="34" charset="-122"/>
                <a:cs typeface="Courier New" pitchFamily="34" charset="-120"/>
              </a:rPr>
              <a:t>0</a:t>
            </a:r>
            <a:pPr algn="l" indent="0" marL="0">
              <a:lnSpc>
                <a:spcPct val="95000"/>
              </a:lnSpc>
              <a:buNone/>
            </a:pPr>
            <a:r>
              <a:rPr lang="en-US" sz="3000" b="1" spc="-288" kern="0" dirty="0">
                <a:solidFill>
                  <a:srgbClr val="CFE01D"/>
                </a:solidFill>
                <a:latin typeface="Courier New" pitchFamily="34" charset="0"/>
                <a:ea typeface="Courier New" pitchFamily="34" charset="-122"/>
                <a:cs typeface="Courier New" pitchFamily="34" charset="-120"/>
              </a:rPr>
              <a:t>건</a:t>
            </a:r>
            <a:endParaRPr lang="en-US" sz="7200" dirty="0"/>
          </a:p>
        </p:txBody>
      </p:sp>
      <p:sp>
        <p:nvSpPr>
          <p:cNvPr id="10" name="Text 8"/>
          <p:cNvSpPr/>
          <p:nvPr/>
        </p:nvSpPr>
        <p:spPr>
          <a:xfrm>
            <a:off x="5734050" y="7216080"/>
            <a:ext cx="2923604"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수당 계산 오류</a:t>
            </a:r>
            <a:endParaRPr lang="en-US" sz="2400" dirty="0"/>
          </a:p>
        </p:txBody>
      </p:sp>
      <p:sp>
        <p:nvSpPr>
          <p:cNvPr id="11" name="Text 9"/>
          <p:cNvSpPr/>
          <p:nvPr/>
        </p:nvSpPr>
        <p:spPr>
          <a:xfrm>
            <a:off x="5734050" y="7805068"/>
            <a:ext cx="3122295" cy="397148"/>
          </a:xfrm>
          <a:prstGeom prst="rect">
            <a:avLst/>
          </a:prstGeom>
          <a:noFill/>
          <a:ln/>
        </p:spPr>
        <p:txBody>
          <a:bodyPr wrap="square" lIns="25400" tIns="25400" rIns="25400" bIns="25400" rtlCol="0" anchor="t">
            <a:normAutofit/>
          </a:bodyPr>
          <a:lstStyle/>
          <a:p>
            <a:pPr algn="l" indent="0" marL="0">
              <a:lnSpc>
                <a:spcPct val="145000"/>
              </a:lnSpc>
              <a:buNone/>
            </a:pPr>
            <a:r>
              <a:rPr lang="en-US" sz="1950" dirty="0">
                <a:solidFill>
                  <a:srgbClr val="C2C5B6"/>
                </a:solidFill>
                <a:latin typeface="Arial" pitchFamily="34" charset="0"/>
                <a:ea typeface="Arial" pitchFamily="34" charset="-122"/>
                <a:cs typeface="Arial" pitchFamily="34" charset="-120"/>
              </a:rPr>
              <a:t>자동 집계로 분쟁 제거</a:t>
            </a:r>
            <a:endParaRPr lang="en-US" sz="1950" dirty="0"/>
          </a:p>
        </p:txBody>
      </p:sp>
      <p:sp>
        <p:nvSpPr>
          <p:cNvPr id="12" name="Shape 10"/>
          <p:cNvSpPr/>
          <p:nvPr/>
        </p:nvSpPr>
        <p:spPr>
          <a:xfrm>
            <a:off x="9296400" y="3094062"/>
            <a:ext cx="3676650" cy="5489153"/>
          </a:xfrm>
          <a:prstGeom prst="roundRect">
            <a:avLst>
              <a:gd name="adj" fmla="val 6218"/>
            </a:avLst>
          </a:prstGeom>
          <a:solidFill>
            <a:srgbClr val="161814"/>
          </a:solidFill>
          <a:ln/>
        </p:spPr>
      </p:sp>
      <p:sp>
        <p:nvSpPr>
          <p:cNvPr id="13" name="Text 11"/>
          <p:cNvSpPr/>
          <p:nvPr/>
        </p:nvSpPr>
        <p:spPr>
          <a:xfrm>
            <a:off x="9715500" y="3513162"/>
            <a:ext cx="3122295" cy="906735"/>
          </a:xfrm>
          <a:prstGeom prst="rect">
            <a:avLst/>
          </a:prstGeom>
          <a:noFill/>
          <a:ln/>
        </p:spPr>
        <p:txBody>
          <a:bodyPr wrap="square" lIns="25400" tIns="25400" rIns="25400" bIns="25400" rtlCol="0" anchor="t">
            <a:normAutofit/>
          </a:bodyPr>
          <a:lstStyle/>
          <a:p>
            <a:pPr algn="l" indent="0" marL="0">
              <a:lnSpc>
                <a:spcPct val="95000"/>
              </a:lnSpc>
              <a:buNone/>
            </a:pPr>
            <a:r>
              <a:rPr lang="en-US" sz="7200" b="1" spc="-288" kern="0" dirty="0">
                <a:solidFill>
                  <a:srgbClr val="CFE01D"/>
                </a:solidFill>
                <a:latin typeface="Courier New" pitchFamily="34" charset="0"/>
                <a:ea typeface="Courier New" pitchFamily="34" charset="-122"/>
                <a:cs typeface="Courier New" pitchFamily="34" charset="-120"/>
              </a:rPr>
              <a:t>30</a:t>
            </a:r>
            <a:pPr algn="l" indent="0" marL="0">
              <a:lnSpc>
                <a:spcPct val="95000"/>
              </a:lnSpc>
              <a:buNone/>
            </a:pPr>
            <a:r>
              <a:rPr lang="en-US" sz="3000" b="1" spc="-288" kern="0" dirty="0">
                <a:solidFill>
                  <a:srgbClr val="CFE01D"/>
                </a:solidFill>
                <a:latin typeface="Courier New" pitchFamily="34" charset="0"/>
                <a:ea typeface="Courier New" pitchFamily="34" charset="-122"/>
                <a:cs typeface="Courier New" pitchFamily="34" charset="-120"/>
              </a:rPr>
              <a:t>분</a:t>
            </a:r>
            <a:endParaRPr lang="en-US" sz="7200" dirty="0"/>
          </a:p>
        </p:txBody>
      </p:sp>
      <p:sp>
        <p:nvSpPr>
          <p:cNvPr id="14" name="Text 12"/>
          <p:cNvSpPr/>
          <p:nvPr/>
        </p:nvSpPr>
        <p:spPr>
          <a:xfrm>
            <a:off x="9715500" y="7216080"/>
            <a:ext cx="2923604"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도입 소요</a:t>
            </a:r>
            <a:endParaRPr lang="en-US" sz="2400" dirty="0"/>
          </a:p>
        </p:txBody>
      </p:sp>
      <p:sp>
        <p:nvSpPr>
          <p:cNvPr id="15" name="Text 13"/>
          <p:cNvSpPr/>
          <p:nvPr/>
        </p:nvSpPr>
        <p:spPr>
          <a:xfrm>
            <a:off x="9715500" y="7805068"/>
            <a:ext cx="3122295" cy="397148"/>
          </a:xfrm>
          <a:prstGeom prst="rect">
            <a:avLst/>
          </a:prstGeom>
          <a:noFill/>
          <a:ln/>
        </p:spPr>
        <p:txBody>
          <a:bodyPr wrap="square" lIns="25400" tIns="25400" rIns="25400" bIns="25400" rtlCol="0" anchor="t">
            <a:normAutofit/>
          </a:bodyPr>
          <a:lstStyle/>
          <a:p>
            <a:pPr algn="l" indent="0" marL="0">
              <a:lnSpc>
                <a:spcPct val="145000"/>
              </a:lnSpc>
              <a:buNone/>
            </a:pPr>
            <a:r>
              <a:rPr lang="en-US" sz="1950" dirty="0">
                <a:solidFill>
                  <a:srgbClr val="C2C5B6"/>
                </a:solidFill>
                <a:latin typeface="Arial" pitchFamily="34" charset="0"/>
                <a:ea typeface="Arial" pitchFamily="34" charset="-122"/>
                <a:cs typeface="Arial" pitchFamily="34" charset="-120"/>
              </a:rPr>
              <a:t>장비·IT 인력 불필요</a:t>
            </a:r>
            <a:endParaRPr lang="en-US" sz="1950" dirty="0"/>
          </a:p>
        </p:txBody>
      </p:sp>
      <p:sp>
        <p:nvSpPr>
          <p:cNvPr id="16" name="Shape 14"/>
          <p:cNvSpPr/>
          <p:nvPr/>
        </p:nvSpPr>
        <p:spPr>
          <a:xfrm>
            <a:off x="13277850" y="3094062"/>
            <a:ext cx="3676650" cy="5489153"/>
          </a:xfrm>
          <a:prstGeom prst="roundRect">
            <a:avLst>
              <a:gd name="adj" fmla="val 6218"/>
            </a:avLst>
          </a:prstGeom>
          <a:solidFill>
            <a:srgbClr val="161814"/>
          </a:solidFill>
          <a:ln/>
        </p:spPr>
      </p:sp>
      <p:sp>
        <p:nvSpPr>
          <p:cNvPr id="17" name="Text 15"/>
          <p:cNvSpPr/>
          <p:nvPr/>
        </p:nvSpPr>
        <p:spPr>
          <a:xfrm>
            <a:off x="13696950" y="3513162"/>
            <a:ext cx="3122295" cy="723900"/>
          </a:xfrm>
          <a:prstGeom prst="rect">
            <a:avLst/>
          </a:prstGeom>
          <a:noFill/>
          <a:ln/>
        </p:spPr>
        <p:txBody>
          <a:bodyPr wrap="square" lIns="25400" tIns="25400" rIns="25400" bIns="25400" rtlCol="0" anchor="t">
            <a:normAutofit/>
          </a:bodyPr>
          <a:lstStyle/>
          <a:p>
            <a:pPr algn="l" indent="0" marL="0">
              <a:lnSpc>
                <a:spcPct val="100000"/>
              </a:lnSpc>
              <a:buNone/>
            </a:pPr>
            <a:r>
              <a:rPr lang="en-US" sz="5400" b="1" spc="-216" kern="0" dirty="0">
                <a:solidFill>
                  <a:srgbClr val="CFE01D"/>
                </a:solidFill>
                <a:latin typeface="Courier New" pitchFamily="34" charset="0"/>
                <a:ea typeface="Courier New" pitchFamily="34" charset="-122"/>
                <a:cs typeface="Courier New" pitchFamily="34" charset="-120"/>
              </a:rPr>
              <a:t>₩1,200</a:t>
            </a:r>
            <a:pPr algn="l" indent="0" marL="0">
              <a:lnSpc>
                <a:spcPct val="100000"/>
              </a:lnSpc>
              <a:buNone/>
            </a:pPr>
            <a:r>
              <a:rPr lang="en-US" sz="2550" b="1" spc="-216" kern="0" dirty="0">
                <a:solidFill>
                  <a:srgbClr val="CFE01D"/>
                </a:solidFill>
                <a:latin typeface="Courier New" pitchFamily="34" charset="0"/>
                <a:ea typeface="Courier New" pitchFamily="34" charset="-122"/>
                <a:cs typeface="Courier New" pitchFamily="34" charset="-120"/>
              </a:rPr>
              <a:t>만</a:t>
            </a:r>
            <a:endParaRPr lang="en-US" sz="5400" dirty="0"/>
          </a:p>
        </p:txBody>
      </p:sp>
      <p:sp>
        <p:nvSpPr>
          <p:cNvPr id="18" name="Text 16"/>
          <p:cNvSpPr/>
          <p:nvPr/>
        </p:nvSpPr>
        <p:spPr>
          <a:xfrm>
            <a:off x="13696950" y="7216080"/>
            <a:ext cx="2923604" cy="531837"/>
          </a:xfrm>
          <a:prstGeom prst="rect">
            <a:avLst/>
          </a:prstGeom>
          <a:noFill/>
          <a:ln/>
        </p:spPr>
        <p:txBody>
          <a:bodyPr wrap="square" lIns="25400" tIns="25400" rIns="25400" bIns="25400" rtlCol="0" anchor="t">
            <a:normAutofit/>
          </a:bodyPr>
          <a:lstStyle/>
          <a:p>
            <a:pPr algn="l" indent="0" marL="0">
              <a:lnSpc>
                <a:spcPct val="162000"/>
              </a:lnSpc>
              <a:buNone/>
            </a:pPr>
            <a:r>
              <a:rPr lang="en-US" sz="2400" b="1" dirty="0">
                <a:solidFill>
                  <a:srgbClr val="FDFDF8"/>
                </a:solidFill>
                <a:latin typeface="Arial" pitchFamily="34" charset="0"/>
                <a:ea typeface="Arial" pitchFamily="34" charset="-122"/>
                <a:cs typeface="Arial" pitchFamily="34" charset="-120"/>
              </a:rPr>
              <a:t>연간 비용 절감</a:t>
            </a:r>
            <a:endParaRPr lang="en-US" sz="2400" dirty="0"/>
          </a:p>
        </p:txBody>
      </p:sp>
      <p:sp>
        <p:nvSpPr>
          <p:cNvPr id="19" name="Text 17"/>
          <p:cNvSpPr/>
          <p:nvPr/>
        </p:nvSpPr>
        <p:spPr>
          <a:xfrm>
            <a:off x="13696950" y="7805068"/>
            <a:ext cx="3122295" cy="397148"/>
          </a:xfrm>
          <a:prstGeom prst="rect">
            <a:avLst/>
          </a:prstGeom>
          <a:noFill/>
          <a:ln/>
        </p:spPr>
        <p:txBody>
          <a:bodyPr wrap="square" lIns="25400" tIns="25400" rIns="25400" bIns="25400" rtlCol="0" anchor="t">
            <a:normAutofit/>
          </a:bodyPr>
          <a:lstStyle/>
          <a:p>
            <a:pPr algn="l" indent="0" marL="0">
              <a:lnSpc>
                <a:spcPct val="145000"/>
              </a:lnSpc>
              <a:buNone/>
            </a:pPr>
            <a:r>
              <a:rPr lang="en-US" sz="1950" dirty="0">
                <a:solidFill>
                  <a:srgbClr val="C2C5B6"/>
                </a:solidFill>
                <a:latin typeface="Arial" pitchFamily="34" charset="0"/>
                <a:ea typeface="Arial" pitchFamily="34" charset="-122"/>
                <a:cs typeface="Arial" pitchFamily="34" charset="-120"/>
              </a:rPr>
              <a:t>종이·관리 공수 기준(추정)</a:t>
            </a:r>
            <a:endParaRPr lang="en-US" sz="1950" dirty="0"/>
          </a:p>
        </p:txBody>
      </p:sp>
      <p:sp>
        <p:nvSpPr>
          <p:cNvPr id="20" name="Text 18"/>
          <p:cNvSpPr/>
          <p:nvPr/>
        </p:nvSpPr>
        <p:spPr>
          <a:xfrm>
            <a:off x="1333500" y="8888016"/>
            <a:ext cx="16089630"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dirty="0">
                <a:solidFill>
                  <a:srgbClr val="25281F">
                    <a:alpha val="70000"/>
                  </a:srgbClr>
                </a:solidFill>
                <a:latin typeface="Arial" pitchFamily="34" charset="0"/>
                <a:ea typeface="Arial" pitchFamily="34" charset="-122"/>
                <a:cs typeface="Arial" pitchFamily="34" charset="-120"/>
              </a:rPr>
              <a:t>* 내부 모델 기준 추정 — 파일럿으로 검증 예정</a:t>
            </a:r>
            <a:endParaRPr lang="en-US" sz="1800" dirty="0"/>
          </a:p>
        </p:txBody>
      </p:sp>
      <p:sp>
        <p:nvSpPr>
          <p:cNvPr id="21" name="Text 19"/>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25281F">
                    <a:alpha val="65000"/>
                  </a:srgbClr>
                </a:solidFill>
                <a:latin typeface="Arial" pitchFamily="34" charset="0"/>
                <a:ea typeface="Arial" pitchFamily="34" charset="-122"/>
                <a:cs typeface="Arial" pitchFamily="34" charset="-120"/>
              </a:rPr>
              <a:t>TIMEON · 07</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DFDF8"/>
        </a:solidFill>
      </p:bgPr>
    </p:bg>
    <p:spTree>
      <p:nvGrpSpPr>
        <p:cNvPr id="1" name=""/>
        <p:cNvGrpSpPr/>
        <p:nvPr/>
      </p:nvGrpSpPr>
      <p:grpSpPr>
        <a:xfrm>
          <a:off x="0" y="0"/>
          <a:ext cx="0" cy="0"/>
          <a:chOff x="0" y="0"/>
          <a:chExt cx="0" cy="0"/>
        </a:xfrm>
      </p:grpSpPr>
      <p:sp>
        <p:nvSpPr>
          <p:cNvPr id="2" name="Text 0"/>
          <p:cNvSpPr/>
          <p:nvPr/>
        </p:nvSpPr>
        <p:spPr>
          <a:xfrm>
            <a:off x="1333500" y="1028700"/>
            <a:ext cx="16089630" cy="439266"/>
          </a:xfrm>
          <a:prstGeom prst="rect">
            <a:avLst/>
          </a:prstGeom>
          <a:noFill/>
          <a:ln/>
        </p:spPr>
        <p:txBody>
          <a:bodyPr wrap="square" lIns="25400" tIns="25400" rIns="25400" bIns="25400" rtlCol="0" anchor="t">
            <a:normAutofit/>
          </a:bodyPr>
          <a:lstStyle/>
          <a:p>
            <a:pPr algn="l" indent="0" marL="0">
              <a:lnSpc>
                <a:spcPct val="162000"/>
              </a:lnSpc>
              <a:buNone/>
            </a:pPr>
            <a:r>
              <a:rPr lang="en-US" sz="1950" b="1" spc="273" kern="0" dirty="0">
                <a:solidFill>
                  <a:srgbClr val="849015"/>
                </a:solidFill>
                <a:latin typeface="Arial" pitchFamily="34" charset="0"/>
                <a:ea typeface="Arial" pitchFamily="34" charset="-122"/>
                <a:cs typeface="Arial" pitchFamily="34" charset="-120"/>
              </a:rPr>
              <a:t>COMPETITIVE EDGE</a:t>
            </a:r>
            <a:endParaRPr lang="en-US" sz="1950" dirty="0"/>
          </a:p>
        </p:txBody>
      </p:sp>
      <p:sp>
        <p:nvSpPr>
          <p:cNvPr id="3" name="Text 1"/>
          <p:cNvSpPr/>
          <p:nvPr/>
        </p:nvSpPr>
        <p:spPr>
          <a:xfrm>
            <a:off x="1333500" y="1620366"/>
            <a:ext cx="17183100" cy="902196"/>
          </a:xfrm>
          <a:prstGeom prst="rect">
            <a:avLst/>
          </a:prstGeom>
          <a:noFill/>
          <a:ln/>
        </p:spPr>
        <p:txBody>
          <a:bodyPr wrap="square" lIns="25400" tIns="25400" rIns="25400" bIns="25400" rtlCol="0" anchor="t">
            <a:normAutofit/>
          </a:bodyPr>
          <a:lstStyle/>
          <a:p>
            <a:pPr algn="l" indent="0" marL="0">
              <a:lnSpc>
                <a:spcPct val="108000"/>
              </a:lnSpc>
              <a:buNone/>
            </a:pPr>
            <a:r>
              <a:rPr lang="en-US" sz="6300" b="1" spc="-220" kern="0" dirty="0">
                <a:solidFill>
                  <a:srgbClr val="161814"/>
                </a:solidFill>
                <a:latin typeface="Arial" pitchFamily="34" charset="0"/>
                <a:ea typeface="Arial" pitchFamily="34" charset="-122"/>
                <a:cs typeface="Arial" pitchFamily="34" charset="-120"/>
              </a:rPr>
              <a:t>경쟁 차별점</a:t>
            </a:r>
            <a:endParaRPr lang="en-US" sz="6300" dirty="0"/>
          </a:p>
        </p:txBody>
      </p:sp>
      <p:sp>
        <p:nvSpPr>
          <p:cNvPr id="4" name="Shape 2"/>
          <p:cNvSpPr/>
          <p:nvPr/>
        </p:nvSpPr>
        <p:spPr>
          <a:xfrm>
            <a:off x="1333500" y="3017862"/>
            <a:ext cx="15621000" cy="6240438"/>
          </a:xfrm>
          <a:prstGeom prst="roundRect">
            <a:avLst>
              <a:gd name="adj" fmla="val 3663"/>
            </a:avLst>
          </a:prstGeom>
          <a:ln w="28575">
            <a:solidFill>
              <a:srgbClr val="161814"/>
            </a:solidFill>
            <a:prstDash val="solid"/>
          </a:ln>
          <a:effectLst>
            <a:outerShdw sx="100000" sy="100000" kx="0" ky="0" algn="bl" rotWithShape="0" blurRad="101600" dist="107763" dir="2700000">
              <a:srgbClr val="161814">
                <a:alpha val="100000"/>
              </a:srgbClr>
            </a:outerShdw>
          </a:effectLst>
        </p:spPr>
      </p:sp>
      <p:sp>
        <p:nvSpPr>
          <p:cNvPr id="5" name="Shape 3"/>
          <p:cNvSpPr/>
          <p:nvPr/>
        </p:nvSpPr>
        <p:spPr>
          <a:xfrm>
            <a:off x="1362075" y="3046437"/>
            <a:ext cx="15563850" cy="1034355"/>
          </a:xfrm>
          <a:prstGeom prst="rect">
            <a:avLst/>
          </a:prstGeom>
          <a:solidFill>
            <a:srgbClr val="161814"/>
          </a:solidFill>
          <a:ln/>
        </p:spPr>
      </p:sp>
      <p:sp>
        <p:nvSpPr>
          <p:cNvPr id="6" name="Text 4"/>
          <p:cNvSpPr/>
          <p:nvPr/>
        </p:nvSpPr>
        <p:spPr>
          <a:xfrm>
            <a:off x="1704975" y="3332187"/>
            <a:ext cx="4414870" cy="500955"/>
          </a:xfrm>
          <a:prstGeom prst="rect">
            <a:avLst/>
          </a:prstGeom>
          <a:noFill/>
          <a:ln/>
        </p:spPr>
        <p:txBody>
          <a:bodyPr wrap="square" lIns="25400" tIns="25400" rIns="25400" bIns="25400" rtlCol="0" anchor="t">
            <a:normAutofit/>
          </a:bodyPr>
          <a:lstStyle/>
          <a:p>
            <a:pPr algn="l" indent="0" marL="0">
              <a:lnSpc>
                <a:spcPct val="162000"/>
              </a:lnSpc>
              <a:buNone/>
            </a:pPr>
            <a:r>
              <a:rPr lang="en-US" sz="2100" b="1" dirty="0">
                <a:solidFill>
                  <a:srgbClr val="9A9E8C"/>
                </a:solidFill>
                <a:latin typeface="Arial" pitchFamily="34" charset="0"/>
                <a:ea typeface="Arial" pitchFamily="34" charset="-122"/>
                <a:cs typeface="Arial" pitchFamily="34" charset="-120"/>
              </a:rPr>
              <a:t>비교 항목</a:t>
            </a:r>
            <a:endParaRPr lang="en-US" sz="2100" dirty="0"/>
          </a:p>
        </p:txBody>
      </p:sp>
      <p:sp>
        <p:nvSpPr>
          <p:cNvPr id="7" name="Text 5"/>
          <p:cNvSpPr/>
          <p:nvPr/>
        </p:nvSpPr>
        <p:spPr>
          <a:xfrm>
            <a:off x="6527824" y="3332187"/>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FDFDF8"/>
                </a:solidFill>
                <a:latin typeface="Arial" pitchFamily="34" charset="0"/>
                <a:ea typeface="Arial" pitchFamily="34" charset="-122"/>
                <a:cs typeface="Arial" pitchFamily="34" charset="-120"/>
              </a:rPr>
              <a:t>종이 · 엑셀</a:t>
            </a:r>
            <a:endParaRPr lang="en-US" sz="2250" dirty="0"/>
          </a:p>
        </p:txBody>
      </p:sp>
      <p:sp>
        <p:nvSpPr>
          <p:cNvPr id="8" name="Text 6"/>
          <p:cNvSpPr/>
          <p:nvPr/>
        </p:nvSpPr>
        <p:spPr>
          <a:xfrm>
            <a:off x="10065021" y="3332187"/>
            <a:ext cx="3109991"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FDFDF8"/>
                </a:solidFill>
                <a:latin typeface="Arial" pitchFamily="34" charset="0"/>
                <a:ea typeface="Arial" pitchFamily="34" charset="-122"/>
                <a:cs typeface="Arial" pitchFamily="34" charset="-120"/>
              </a:rPr>
              <a:t>대기업 솔루션</a:t>
            </a:r>
            <a:endParaRPr lang="en-US" sz="2250" dirty="0"/>
          </a:p>
        </p:txBody>
      </p:sp>
      <p:sp>
        <p:nvSpPr>
          <p:cNvPr id="9" name="Shape 7"/>
          <p:cNvSpPr/>
          <p:nvPr/>
        </p:nvSpPr>
        <p:spPr>
          <a:xfrm>
            <a:off x="13388653" y="3046437"/>
            <a:ext cx="3537198" cy="1034355"/>
          </a:xfrm>
          <a:prstGeom prst="rect">
            <a:avLst/>
          </a:prstGeom>
          <a:solidFill>
            <a:srgbClr val="CFE01D"/>
          </a:solidFill>
          <a:ln/>
        </p:spPr>
      </p:sp>
      <p:sp>
        <p:nvSpPr>
          <p:cNvPr id="10" name="Text 8"/>
          <p:cNvSpPr/>
          <p:nvPr/>
        </p:nvSpPr>
        <p:spPr>
          <a:xfrm>
            <a:off x="13602295" y="3332187"/>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161814"/>
                </a:solidFill>
                <a:latin typeface="Arial" pitchFamily="34" charset="0"/>
                <a:ea typeface="Arial" pitchFamily="34" charset="-122"/>
                <a:cs typeface="Arial" pitchFamily="34" charset="-120"/>
              </a:rPr>
              <a:t>우리 SaaS</a:t>
            </a:r>
            <a:endParaRPr lang="en-US" sz="2250" dirty="0"/>
          </a:p>
        </p:txBody>
      </p:sp>
      <p:sp>
        <p:nvSpPr>
          <p:cNvPr id="11" name="Shape 9"/>
          <p:cNvSpPr/>
          <p:nvPr/>
        </p:nvSpPr>
        <p:spPr>
          <a:xfrm>
            <a:off x="1362075" y="4080793"/>
            <a:ext cx="15563850" cy="14288"/>
          </a:xfrm>
          <a:prstGeom prst="rect">
            <a:avLst/>
          </a:prstGeom>
          <a:solidFill>
            <a:srgbClr val="DEE0D6"/>
          </a:solidFill>
          <a:ln/>
        </p:spPr>
      </p:sp>
      <p:sp>
        <p:nvSpPr>
          <p:cNvPr id="12" name="Text 10"/>
          <p:cNvSpPr/>
          <p:nvPr/>
        </p:nvSpPr>
        <p:spPr>
          <a:xfrm>
            <a:off x="1704975" y="4500116"/>
            <a:ext cx="441487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161814"/>
                </a:solidFill>
                <a:latin typeface="Arial" pitchFamily="34" charset="0"/>
                <a:ea typeface="Arial" pitchFamily="34" charset="-122"/>
                <a:cs typeface="Arial" pitchFamily="34" charset="-120"/>
              </a:rPr>
              <a:t>도입 비용</a:t>
            </a:r>
            <a:endParaRPr lang="en-US" sz="2250" dirty="0"/>
          </a:p>
        </p:txBody>
      </p:sp>
      <p:sp>
        <p:nvSpPr>
          <p:cNvPr id="13" name="Text 11"/>
          <p:cNvSpPr/>
          <p:nvPr/>
        </p:nvSpPr>
        <p:spPr>
          <a:xfrm>
            <a:off x="6527824" y="4500116"/>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dirty="0">
                <a:solidFill>
                  <a:srgbClr val="565B4B"/>
                </a:solidFill>
                <a:latin typeface="Arial" pitchFamily="34" charset="0"/>
                <a:ea typeface="Arial" pitchFamily="34" charset="-122"/>
                <a:cs typeface="Arial" pitchFamily="34" charset="-120"/>
              </a:rPr>
              <a:t>낮음</a:t>
            </a:r>
            <a:endParaRPr lang="en-US" sz="2250" dirty="0"/>
          </a:p>
        </p:txBody>
      </p:sp>
      <p:sp>
        <p:nvSpPr>
          <p:cNvPr id="14" name="Text 12"/>
          <p:cNvSpPr/>
          <p:nvPr/>
        </p:nvSpPr>
        <p:spPr>
          <a:xfrm>
            <a:off x="10065021" y="4500116"/>
            <a:ext cx="3109991"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E4465E"/>
                </a:solidFill>
                <a:latin typeface="Arial" pitchFamily="34" charset="0"/>
                <a:ea typeface="Arial" pitchFamily="34" charset="-122"/>
                <a:cs typeface="Arial" pitchFamily="34" charset="-120"/>
              </a:rPr>
              <a:t>높음</a:t>
            </a:r>
            <a:endParaRPr lang="en-US" sz="2250" dirty="0"/>
          </a:p>
        </p:txBody>
      </p:sp>
      <p:sp>
        <p:nvSpPr>
          <p:cNvPr id="15" name="Shape 13"/>
          <p:cNvSpPr/>
          <p:nvPr/>
        </p:nvSpPr>
        <p:spPr>
          <a:xfrm>
            <a:off x="13388653" y="4271516"/>
            <a:ext cx="3537198" cy="920055"/>
          </a:xfrm>
          <a:prstGeom prst="rect">
            <a:avLst/>
          </a:prstGeom>
          <a:solidFill>
            <a:srgbClr val="F9FBE7"/>
          </a:solidFill>
          <a:ln/>
        </p:spPr>
      </p:sp>
      <p:sp>
        <p:nvSpPr>
          <p:cNvPr id="16" name="Text 14"/>
          <p:cNvSpPr/>
          <p:nvPr/>
        </p:nvSpPr>
        <p:spPr>
          <a:xfrm>
            <a:off x="13602295" y="4500116"/>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849015"/>
                </a:solidFill>
                <a:latin typeface="Arial" pitchFamily="34" charset="0"/>
                <a:ea typeface="Arial" pitchFamily="34" charset="-122"/>
                <a:cs typeface="Arial" pitchFamily="34" charset="-120"/>
              </a:rPr>
              <a:t>합리적</a:t>
            </a:r>
            <a:endParaRPr lang="en-US" sz="2250" dirty="0"/>
          </a:p>
        </p:txBody>
      </p:sp>
      <p:sp>
        <p:nvSpPr>
          <p:cNvPr id="17" name="Shape 15"/>
          <p:cNvSpPr/>
          <p:nvPr/>
        </p:nvSpPr>
        <p:spPr>
          <a:xfrm>
            <a:off x="1362075" y="5368007"/>
            <a:ext cx="15563850" cy="14288"/>
          </a:xfrm>
          <a:prstGeom prst="rect">
            <a:avLst/>
          </a:prstGeom>
          <a:solidFill>
            <a:srgbClr val="DEE0D6"/>
          </a:solidFill>
          <a:ln/>
        </p:spPr>
      </p:sp>
      <p:sp>
        <p:nvSpPr>
          <p:cNvPr id="18" name="Text 16"/>
          <p:cNvSpPr/>
          <p:nvPr/>
        </p:nvSpPr>
        <p:spPr>
          <a:xfrm>
            <a:off x="1704975" y="5787330"/>
            <a:ext cx="441487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161814"/>
                </a:solidFill>
                <a:latin typeface="Arial" pitchFamily="34" charset="0"/>
                <a:ea typeface="Arial" pitchFamily="34" charset="-122"/>
                <a:cs typeface="Arial" pitchFamily="34" charset="-120"/>
              </a:rPr>
              <a:t>초과근무 자동 집계</a:t>
            </a:r>
            <a:endParaRPr lang="en-US" sz="2250" dirty="0"/>
          </a:p>
        </p:txBody>
      </p:sp>
      <p:sp>
        <p:nvSpPr>
          <p:cNvPr id="19" name="Text 17"/>
          <p:cNvSpPr/>
          <p:nvPr/>
        </p:nvSpPr>
        <p:spPr>
          <a:xfrm>
            <a:off x="6527824" y="5756449"/>
            <a:ext cx="3109914" cy="562719"/>
          </a:xfrm>
          <a:prstGeom prst="rect">
            <a:avLst/>
          </a:prstGeom>
          <a:noFill/>
          <a:ln/>
        </p:spPr>
        <p:txBody>
          <a:bodyPr wrap="square" lIns="25400" tIns="25400" rIns="25400" bIns="25400" rtlCol="0" anchor="t">
            <a:normAutofit/>
          </a:bodyPr>
          <a:lstStyle/>
          <a:p>
            <a:pPr algn="ctr" indent="0" marL="0">
              <a:lnSpc>
                <a:spcPct val="162000"/>
              </a:lnSpc>
              <a:buNone/>
            </a:pPr>
            <a:r>
              <a:rPr lang="en-US" sz="2550" dirty="0">
                <a:solidFill>
                  <a:srgbClr val="E4465E"/>
                </a:solidFill>
                <a:latin typeface="Arial" pitchFamily="34" charset="0"/>
                <a:ea typeface="Arial" pitchFamily="34" charset="-122"/>
                <a:cs typeface="Arial" pitchFamily="34" charset="-120"/>
              </a:rPr>
              <a:t>✕</a:t>
            </a:r>
            <a:endParaRPr lang="en-US" sz="2550" dirty="0"/>
          </a:p>
        </p:txBody>
      </p:sp>
      <p:sp>
        <p:nvSpPr>
          <p:cNvPr id="20" name="Text 18"/>
          <p:cNvSpPr/>
          <p:nvPr/>
        </p:nvSpPr>
        <p:spPr>
          <a:xfrm>
            <a:off x="10065021" y="5756449"/>
            <a:ext cx="3109991" cy="562719"/>
          </a:xfrm>
          <a:prstGeom prst="rect">
            <a:avLst/>
          </a:prstGeom>
          <a:noFill/>
          <a:ln/>
        </p:spPr>
        <p:txBody>
          <a:bodyPr wrap="square" lIns="25400" tIns="25400" rIns="25400" bIns="25400" rtlCol="0" anchor="t">
            <a:normAutofit/>
          </a:bodyPr>
          <a:lstStyle/>
          <a:p>
            <a:pPr algn="ctr" indent="0" marL="0">
              <a:lnSpc>
                <a:spcPct val="162000"/>
              </a:lnSpc>
              <a:buNone/>
            </a:pPr>
            <a:r>
              <a:rPr lang="en-US" sz="2550" dirty="0">
                <a:solidFill>
                  <a:srgbClr val="161814"/>
                </a:solidFill>
                <a:latin typeface="Arial" pitchFamily="34" charset="0"/>
                <a:ea typeface="Arial" pitchFamily="34" charset="-122"/>
                <a:cs typeface="Arial" pitchFamily="34" charset="-120"/>
              </a:rPr>
              <a:t>○</a:t>
            </a:r>
            <a:endParaRPr lang="en-US" sz="2550" dirty="0"/>
          </a:p>
        </p:txBody>
      </p:sp>
      <p:sp>
        <p:nvSpPr>
          <p:cNvPr id="21" name="Shape 19"/>
          <p:cNvSpPr/>
          <p:nvPr/>
        </p:nvSpPr>
        <p:spPr>
          <a:xfrm>
            <a:off x="13388653" y="5527849"/>
            <a:ext cx="3537198" cy="981819"/>
          </a:xfrm>
          <a:prstGeom prst="rect">
            <a:avLst/>
          </a:prstGeom>
          <a:solidFill>
            <a:srgbClr val="F9FBE7"/>
          </a:solidFill>
          <a:ln/>
        </p:spPr>
      </p:sp>
      <p:sp>
        <p:nvSpPr>
          <p:cNvPr id="22" name="Text 20"/>
          <p:cNvSpPr/>
          <p:nvPr/>
        </p:nvSpPr>
        <p:spPr>
          <a:xfrm>
            <a:off x="13602295" y="5756449"/>
            <a:ext cx="3109914" cy="562719"/>
          </a:xfrm>
          <a:prstGeom prst="rect">
            <a:avLst/>
          </a:prstGeom>
          <a:noFill/>
          <a:ln/>
        </p:spPr>
        <p:txBody>
          <a:bodyPr wrap="square" lIns="25400" tIns="25400" rIns="25400" bIns="25400" rtlCol="0" anchor="t">
            <a:normAutofit/>
          </a:bodyPr>
          <a:lstStyle/>
          <a:p>
            <a:pPr algn="ctr" indent="0" marL="0">
              <a:lnSpc>
                <a:spcPct val="162000"/>
              </a:lnSpc>
              <a:buNone/>
            </a:pPr>
            <a:r>
              <a:rPr lang="en-US" sz="2550" b="1" dirty="0">
                <a:solidFill>
                  <a:srgbClr val="849015"/>
                </a:solidFill>
                <a:latin typeface="Arial" pitchFamily="34" charset="0"/>
                <a:ea typeface="Arial" pitchFamily="34" charset="-122"/>
                <a:cs typeface="Arial" pitchFamily="34" charset="-120"/>
              </a:rPr>
              <a:t>◎</a:t>
            </a:r>
            <a:endParaRPr lang="en-US" sz="2550" dirty="0"/>
          </a:p>
        </p:txBody>
      </p:sp>
      <p:sp>
        <p:nvSpPr>
          <p:cNvPr id="23" name="Shape 21"/>
          <p:cNvSpPr/>
          <p:nvPr/>
        </p:nvSpPr>
        <p:spPr>
          <a:xfrm>
            <a:off x="1362075" y="6655222"/>
            <a:ext cx="15563850" cy="14288"/>
          </a:xfrm>
          <a:prstGeom prst="rect">
            <a:avLst/>
          </a:prstGeom>
          <a:solidFill>
            <a:srgbClr val="DEE0D6"/>
          </a:solidFill>
          <a:ln/>
        </p:spPr>
      </p:sp>
      <p:sp>
        <p:nvSpPr>
          <p:cNvPr id="24" name="Text 22"/>
          <p:cNvSpPr/>
          <p:nvPr/>
        </p:nvSpPr>
        <p:spPr>
          <a:xfrm>
            <a:off x="1704975" y="7074545"/>
            <a:ext cx="441487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161814"/>
                </a:solidFill>
                <a:latin typeface="Arial" pitchFamily="34" charset="0"/>
                <a:ea typeface="Arial" pitchFamily="34" charset="-122"/>
                <a:cs typeface="Arial" pitchFamily="34" charset="-120"/>
              </a:rPr>
              <a:t>도입 난이도</a:t>
            </a:r>
            <a:endParaRPr lang="en-US" sz="2250" dirty="0"/>
          </a:p>
        </p:txBody>
      </p:sp>
      <p:sp>
        <p:nvSpPr>
          <p:cNvPr id="25" name="Text 23"/>
          <p:cNvSpPr/>
          <p:nvPr/>
        </p:nvSpPr>
        <p:spPr>
          <a:xfrm>
            <a:off x="6527824" y="7074545"/>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dirty="0">
                <a:solidFill>
                  <a:srgbClr val="565B4B"/>
                </a:solidFill>
                <a:latin typeface="Arial" pitchFamily="34" charset="0"/>
                <a:ea typeface="Arial" pitchFamily="34" charset="-122"/>
                <a:cs typeface="Arial" pitchFamily="34" charset="-120"/>
              </a:rPr>
              <a:t>수작업</a:t>
            </a:r>
            <a:endParaRPr lang="en-US" sz="2250" dirty="0"/>
          </a:p>
        </p:txBody>
      </p:sp>
      <p:sp>
        <p:nvSpPr>
          <p:cNvPr id="26" name="Text 24"/>
          <p:cNvSpPr/>
          <p:nvPr/>
        </p:nvSpPr>
        <p:spPr>
          <a:xfrm>
            <a:off x="10065021" y="7074545"/>
            <a:ext cx="3109991"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E4465E"/>
                </a:solidFill>
                <a:latin typeface="Arial" pitchFamily="34" charset="0"/>
                <a:ea typeface="Arial" pitchFamily="34" charset="-122"/>
                <a:cs typeface="Arial" pitchFamily="34" charset="-120"/>
              </a:rPr>
              <a:t>복잡</a:t>
            </a:r>
            <a:endParaRPr lang="en-US" sz="2250" dirty="0"/>
          </a:p>
        </p:txBody>
      </p:sp>
      <p:sp>
        <p:nvSpPr>
          <p:cNvPr id="27" name="Shape 25"/>
          <p:cNvSpPr/>
          <p:nvPr/>
        </p:nvSpPr>
        <p:spPr>
          <a:xfrm>
            <a:off x="13388653" y="6845945"/>
            <a:ext cx="3537198" cy="920055"/>
          </a:xfrm>
          <a:prstGeom prst="rect">
            <a:avLst/>
          </a:prstGeom>
          <a:solidFill>
            <a:srgbClr val="F9FBE7"/>
          </a:solidFill>
          <a:ln/>
        </p:spPr>
      </p:sp>
      <p:sp>
        <p:nvSpPr>
          <p:cNvPr id="28" name="Text 26"/>
          <p:cNvSpPr/>
          <p:nvPr/>
        </p:nvSpPr>
        <p:spPr>
          <a:xfrm>
            <a:off x="13602295" y="7074545"/>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b="1" dirty="0">
                <a:solidFill>
                  <a:srgbClr val="849015"/>
                </a:solidFill>
                <a:latin typeface="Arial" pitchFamily="34" charset="0"/>
                <a:ea typeface="Arial" pitchFamily="34" charset="-122"/>
                <a:cs typeface="Arial" pitchFamily="34" charset="-120"/>
              </a:rPr>
              <a:t>30분</a:t>
            </a:r>
            <a:endParaRPr lang="en-US" sz="2250" dirty="0"/>
          </a:p>
        </p:txBody>
      </p:sp>
      <p:sp>
        <p:nvSpPr>
          <p:cNvPr id="29" name="Shape 27"/>
          <p:cNvSpPr/>
          <p:nvPr/>
        </p:nvSpPr>
        <p:spPr>
          <a:xfrm>
            <a:off x="1362075" y="7942436"/>
            <a:ext cx="15563850" cy="14288"/>
          </a:xfrm>
          <a:prstGeom prst="rect">
            <a:avLst/>
          </a:prstGeom>
          <a:solidFill>
            <a:srgbClr val="DEE0D6"/>
          </a:solidFill>
          <a:ln/>
        </p:spPr>
      </p:sp>
      <p:sp>
        <p:nvSpPr>
          <p:cNvPr id="30" name="Text 28"/>
          <p:cNvSpPr/>
          <p:nvPr/>
        </p:nvSpPr>
        <p:spPr>
          <a:xfrm>
            <a:off x="1704975" y="8361759"/>
            <a:ext cx="4414870" cy="500955"/>
          </a:xfrm>
          <a:prstGeom prst="rect">
            <a:avLst/>
          </a:prstGeom>
          <a:noFill/>
          <a:ln/>
        </p:spPr>
        <p:txBody>
          <a:bodyPr wrap="square" lIns="25400" tIns="25400" rIns="25400" bIns="25400" rtlCol="0" anchor="t">
            <a:normAutofit/>
          </a:bodyPr>
          <a:lstStyle/>
          <a:p>
            <a:pPr algn="l" indent="0" marL="0">
              <a:lnSpc>
                <a:spcPct val="162000"/>
              </a:lnSpc>
              <a:buNone/>
            </a:pPr>
            <a:r>
              <a:rPr lang="en-US" sz="2250" b="1" dirty="0">
                <a:solidFill>
                  <a:srgbClr val="161814"/>
                </a:solidFill>
                <a:latin typeface="Arial" pitchFamily="34" charset="0"/>
                <a:ea typeface="Arial" pitchFamily="34" charset="-122"/>
                <a:cs typeface="Arial" pitchFamily="34" charset="-120"/>
              </a:rPr>
              <a:t>중소기업 적합성</a:t>
            </a:r>
            <a:endParaRPr lang="en-US" sz="2250" dirty="0"/>
          </a:p>
        </p:txBody>
      </p:sp>
      <p:sp>
        <p:nvSpPr>
          <p:cNvPr id="31" name="Text 29"/>
          <p:cNvSpPr/>
          <p:nvPr/>
        </p:nvSpPr>
        <p:spPr>
          <a:xfrm>
            <a:off x="6527824" y="8361759"/>
            <a:ext cx="3109914"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dirty="0">
                <a:solidFill>
                  <a:srgbClr val="565B4B"/>
                </a:solidFill>
                <a:latin typeface="Arial" pitchFamily="34" charset="0"/>
                <a:ea typeface="Arial" pitchFamily="34" charset="-122"/>
                <a:cs typeface="Arial" pitchFamily="34" charset="-120"/>
              </a:rPr>
              <a:t>한계</a:t>
            </a:r>
            <a:endParaRPr lang="en-US" sz="2250" dirty="0"/>
          </a:p>
        </p:txBody>
      </p:sp>
      <p:sp>
        <p:nvSpPr>
          <p:cNvPr id="32" name="Text 30"/>
          <p:cNvSpPr/>
          <p:nvPr/>
        </p:nvSpPr>
        <p:spPr>
          <a:xfrm>
            <a:off x="10065021" y="8361759"/>
            <a:ext cx="3109991" cy="500955"/>
          </a:xfrm>
          <a:prstGeom prst="rect">
            <a:avLst/>
          </a:prstGeom>
          <a:noFill/>
          <a:ln/>
        </p:spPr>
        <p:txBody>
          <a:bodyPr wrap="square" lIns="25400" tIns="25400" rIns="25400" bIns="25400" rtlCol="0" anchor="t">
            <a:normAutofit/>
          </a:bodyPr>
          <a:lstStyle/>
          <a:p>
            <a:pPr algn="ctr" indent="0" marL="0">
              <a:lnSpc>
                <a:spcPct val="162000"/>
              </a:lnSpc>
              <a:buNone/>
            </a:pPr>
            <a:r>
              <a:rPr lang="en-US" sz="2250" dirty="0">
                <a:solidFill>
                  <a:srgbClr val="565B4B"/>
                </a:solidFill>
                <a:latin typeface="Arial" pitchFamily="34" charset="0"/>
                <a:ea typeface="Arial" pitchFamily="34" charset="-122"/>
                <a:cs typeface="Arial" pitchFamily="34" charset="-120"/>
              </a:rPr>
              <a:t>과함</a:t>
            </a:r>
            <a:endParaRPr lang="en-US" sz="2250" dirty="0"/>
          </a:p>
        </p:txBody>
      </p:sp>
      <p:sp>
        <p:nvSpPr>
          <p:cNvPr id="33" name="Shape 31"/>
          <p:cNvSpPr/>
          <p:nvPr/>
        </p:nvSpPr>
        <p:spPr>
          <a:xfrm>
            <a:off x="13388653" y="8102278"/>
            <a:ext cx="3537198" cy="981819"/>
          </a:xfrm>
          <a:prstGeom prst="rect">
            <a:avLst/>
          </a:prstGeom>
          <a:solidFill>
            <a:srgbClr val="F9FBE7"/>
          </a:solidFill>
          <a:ln/>
        </p:spPr>
      </p:sp>
      <p:sp>
        <p:nvSpPr>
          <p:cNvPr id="34" name="Text 32"/>
          <p:cNvSpPr/>
          <p:nvPr/>
        </p:nvSpPr>
        <p:spPr>
          <a:xfrm>
            <a:off x="13602295" y="8330878"/>
            <a:ext cx="3109914" cy="562719"/>
          </a:xfrm>
          <a:prstGeom prst="rect">
            <a:avLst/>
          </a:prstGeom>
          <a:noFill/>
          <a:ln/>
        </p:spPr>
        <p:txBody>
          <a:bodyPr wrap="square" lIns="25400" tIns="25400" rIns="25400" bIns="25400" rtlCol="0" anchor="t">
            <a:normAutofit/>
          </a:bodyPr>
          <a:lstStyle/>
          <a:p>
            <a:pPr algn="ctr" indent="0" marL="0">
              <a:lnSpc>
                <a:spcPct val="162000"/>
              </a:lnSpc>
              <a:buNone/>
            </a:pPr>
            <a:r>
              <a:rPr lang="en-US" sz="2550" b="1" dirty="0">
                <a:solidFill>
                  <a:srgbClr val="849015"/>
                </a:solidFill>
                <a:latin typeface="Arial" pitchFamily="34" charset="0"/>
                <a:ea typeface="Arial" pitchFamily="34" charset="-122"/>
                <a:cs typeface="Arial" pitchFamily="34" charset="-120"/>
              </a:rPr>
              <a:t>◎</a:t>
            </a:r>
            <a:endParaRPr lang="en-US" sz="2550" dirty="0"/>
          </a:p>
        </p:txBody>
      </p:sp>
      <p:sp>
        <p:nvSpPr>
          <p:cNvPr id="35" name="Text 33"/>
          <p:cNvSpPr/>
          <p:nvPr/>
        </p:nvSpPr>
        <p:spPr>
          <a:xfrm>
            <a:off x="15608126" y="9383316"/>
            <a:ext cx="1422574" cy="408384"/>
          </a:xfrm>
          <a:prstGeom prst="rect">
            <a:avLst/>
          </a:prstGeom>
          <a:noFill/>
          <a:ln/>
        </p:spPr>
        <p:txBody>
          <a:bodyPr wrap="square" lIns="25400" tIns="25400" rIns="25400" bIns="25400" rtlCol="0" anchor="t">
            <a:normAutofit/>
          </a:bodyPr>
          <a:lstStyle/>
          <a:p>
            <a:pPr algn="l" indent="0" marL="0">
              <a:lnSpc>
                <a:spcPct val="162000"/>
              </a:lnSpc>
              <a:buNone/>
            </a:pPr>
            <a:r>
              <a:rPr lang="en-US" sz="1800" b="1" dirty="0">
                <a:solidFill>
                  <a:srgbClr val="9A9E8C"/>
                </a:solidFill>
                <a:latin typeface="Arial" pitchFamily="34" charset="0"/>
                <a:ea typeface="Arial" pitchFamily="34" charset="-122"/>
                <a:cs typeface="Arial" pitchFamily="34" charset="-120"/>
              </a:rPr>
              <a:t>TIMEON · 08</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2026-06-25T14:28:04Z</dcterms:created>
  <dcterms:modified xsi:type="dcterms:W3CDTF">2026-06-25T14:28:04Z</dcterms:modified>
</cp:coreProperties>
</file>